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1.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2.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ags/tag5.xml" ContentType="application/vnd.openxmlformats-officedocument.presentationml.tags+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70"/>
  </p:notesMasterIdLst>
  <p:handoutMasterIdLst>
    <p:handoutMasterId r:id="rId71"/>
  </p:handoutMasterIdLst>
  <p:sldIdLst>
    <p:sldId id="437" r:id="rId6"/>
    <p:sldId id="256" r:id="rId7"/>
    <p:sldId id="426" r:id="rId8"/>
    <p:sldId id="297" r:id="rId9"/>
    <p:sldId id="322" r:id="rId10"/>
    <p:sldId id="325" r:id="rId11"/>
    <p:sldId id="326" r:id="rId12"/>
    <p:sldId id="329" r:id="rId13"/>
    <p:sldId id="431" r:id="rId14"/>
    <p:sldId id="270" r:id="rId15"/>
    <p:sldId id="327" r:id="rId16"/>
    <p:sldId id="271" r:id="rId17"/>
    <p:sldId id="372" r:id="rId18"/>
    <p:sldId id="434" r:id="rId19"/>
    <p:sldId id="328" r:id="rId20"/>
    <p:sldId id="376" r:id="rId21"/>
    <p:sldId id="293" r:id="rId22"/>
    <p:sldId id="294" r:id="rId23"/>
    <p:sldId id="298" r:id="rId24"/>
    <p:sldId id="427" r:id="rId25"/>
    <p:sldId id="428" r:id="rId26"/>
    <p:sldId id="429" r:id="rId27"/>
    <p:sldId id="430" r:id="rId28"/>
    <p:sldId id="377" r:id="rId29"/>
    <p:sldId id="378" r:id="rId30"/>
    <p:sldId id="366" r:id="rId31"/>
    <p:sldId id="367" r:id="rId32"/>
    <p:sldId id="360" r:id="rId33"/>
    <p:sldId id="301" r:id="rId34"/>
    <p:sldId id="355" r:id="rId35"/>
    <p:sldId id="361" r:id="rId36"/>
    <p:sldId id="330" r:id="rId37"/>
    <p:sldId id="331" r:id="rId38"/>
    <p:sldId id="425" r:id="rId39"/>
    <p:sldId id="334" r:id="rId40"/>
    <p:sldId id="333" r:id="rId41"/>
    <p:sldId id="390" r:id="rId42"/>
    <p:sldId id="409" r:id="rId43"/>
    <p:sldId id="396" r:id="rId44"/>
    <p:sldId id="435" r:id="rId45"/>
    <p:sldId id="436" r:id="rId46"/>
    <p:sldId id="379" r:id="rId47"/>
    <p:sldId id="353" r:id="rId48"/>
    <p:sldId id="385" r:id="rId49"/>
    <p:sldId id="365" r:id="rId50"/>
    <p:sldId id="386" r:id="rId51"/>
    <p:sldId id="380" r:id="rId52"/>
    <p:sldId id="433" r:id="rId53"/>
    <p:sldId id="382" r:id="rId54"/>
    <p:sldId id="384" r:id="rId55"/>
    <p:sldId id="383" r:id="rId56"/>
    <p:sldId id="370" r:id="rId57"/>
    <p:sldId id="424" r:id="rId58"/>
    <p:sldId id="387" r:id="rId59"/>
    <p:sldId id="421" r:id="rId60"/>
    <p:sldId id="410" r:id="rId61"/>
    <p:sldId id="412" r:id="rId62"/>
    <p:sldId id="416" r:id="rId63"/>
    <p:sldId id="418" r:id="rId64"/>
    <p:sldId id="420" r:id="rId65"/>
    <p:sldId id="419" r:id="rId66"/>
    <p:sldId id="432" r:id="rId67"/>
    <p:sldId id="438" r:id="rId68"/>
    <p:sldId id="363"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geson, Johanna F." initials="MJF"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70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95" autoAdjust="0"/>
    <p:restoredTop sz="48837" autoAdjust="0"/>
  </p:normalViewPr>
  <p:slideViewPr>
    <p:cSldViewPr snapToGrid="0">
      <p:cViewPr varScale="1">
        <p:scale>
          <a:sx n="56" d="100"/>
          <a:sy n="56" d="100"/>
        </p:scale>
        <p:origin x="2574" y="66"/>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56" d="100"/>
          <a:sy n="56" d="100"/>
        </p:scale>
        <p:origin x="232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tableStyles" Target="tableStyles.xml"/><Relationship Id="rId7" Type="http://schemas.openxmlformats.org/officeDocument/2006/relationships/slide" Target="slides/slide2.xml"/><Relationship Id="rId71"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notesMaster" Target="notesMasters/notesMaster1.xml"/><Relationship Id="rId75" Type="http://schemas.openxmlformats.org/officeDocument/2006/relationships/theme" Target="theme/theme1.xml"/><Relationship Id="rId88"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5449ABBB-AC93-450D-92FD-BF98B8A78F0B}"/>
    <pc:docChg chg="modSld">
      <pc:chgData name="" userId="" providerId="" clId="Web-{5449ABBB-AC93-450D-92FD-BF98B8A78F0B}" dt="2018-04-27T12:53:16.114" v="1"/>
      <pc:docMkLst>
        <pc:docMk/>
      </pc:docMkLst>
      <pc:sldChg chg="addSp modSp">
        <pc:chgData name="" userId="" providerId="" clId="Web-{5449ABBB-AC93-450D-92FD-BF98B8A78F0B}" dt="2018-04-27T12:53:16.114" v="1"/>
        <pc:sldMkLst>
          <pc:docMk/>
          <pc:sldMk cId="2485308910" sldId="327"/>
        </pc:sldMkLst>
        <pc:grpChg chg="add mod">
          <ac:chgData name="" userId="" providerId="" clId="Web-{5449ABBB-AC93-450D-92FD-BF98B8A78F0B}" dt="2018-04-27T12:53:16.114" v="1"/>
          <ac:grpSpMkLst>
            <pc:docMk/>
            <pc:sldMk cId="2485308910" sldId="327"/>
            <ac:grpSpMk id="8" creationId="{ECF2093B-C208-4070-A103-9E8047CB805C}"/>
          </ac:grpSpMkLst>
        </pc:gr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E70F95A-7E6D-4ACD-AF71-11E51E8D0A39}" type="doc">
      <dgm:prSet loTypeId="urn:microsoft.com/office/officeart/2005/8/layout/pyramid3" loCatId="pyramid" qsTypeId="urn:microsoft.com/office/officeart/2005/8/quickstyle/simple1" qsCatId="simple" csTypeId="urn:microsoft.com/office/officeart/2005/8/colors/accent1_2" csCatId="accent1" phldr="1"/>
      <dgm:spPr/>
    </dgm:pt>
    <dgm:pt modelId="{3AFE97B2-8FEC-4BE0-9E55-E7628849410B}">
      <dgm:prSet phldrT="[Text]"/>
      <dgm:spPr>
        <a:solidFill>
          <a:schemeClr val="bg1"/>
        </a:solidFill>
        <a:ln>
          <a:solidFill>
            <a:schemeClr val="tx1">
              <a:lumMod val="75000"/>
              <a:lumOff val="25000"/>
            </a:schemeClr>
          </a:solidFill>
        </a:ln>
      </dgm:spPr>
      <dgm:t>
        <a:bodyPr/>
        <a:lstStyle/>
        <a:p>
          <a:r>
            <a:rPr lang="en-US" dirty="0"/>
            <a:t>Nationally, 4.1 million referrals were made to Child Protective Services (CPS) involving 7.4 million children</a:t>
          </a:r>
        </a:p>
      </dgm:t>
    </dgm:pt>
    <dgm:pt modelId="{41924F3A-3F05-46AD-9792-37DAA4BE654F}" type="parTrans" cxnId="{188CE0DD-5CC2-4705-9A18-9E23325AF544}">
      <dgm:prSet/>
      <dgm:spPr/>
      <dgm:t>
        <a:bodyPr/>
        <a:lstStyle/>
        <a:p>
          <a:endParaRPr lang="en-US"/>
        </a:p>
      </dgm:t>
    </dgm:pt>
    <dgm:pt modelId="{8CDAEC27-F219-4382-AF18-10A047C5E95E}" type="sibTrans" cxnId="{188CE0DD-5CC2-4705-9A18-9E23325AF544}">
      <dgm:prSet/>
      <dgm:spPr/>
      <dgm:t>
        <a:bodyPr/>
        <a:lstStyle/>
        <a:p>
          <a:endParaRPr lang="en-US"/>
        </a:p>
      </dgm:t>
    </dgm:pt>
    <dgm:pt modelId="{1A5AD1C9-A29E-4BAD-88C3-6C3C8496996B}">
      <dgm:prSet phldrT="[Text]"/>
      <dgm:spPr>
        <a:solidFill>
          <a:schemeClr val="bg1"/>
        </a:solidFill>
        <a:ln>
          <a:solidFill>
            <a:schemeClr val="tx1">
              <a:lumMod val="85000"/>
              <a:lumOff val="15000"/>
            </a:schemeClr>
          </a:solidFill>
        </a:ln>
      </dgm:spPr>
      <dgm:t>
        <a:bodyPr/>
        <a:lstStyle/>
        <a:p>
          <a:r>
            <a:rPr lang="en-US" dirty="0"/>
            <a:t>676,000 Unique victim counts of child abuse and neglect nationally</a:t>
          </a:r>
        </a:p>
      </dgm:t>
    </dgm:pt>
    <dgm:pt modelId="{B03DBA73-8946-4593-995B-6C3F816D1E26}" type="parTrans" cxnId="{339AEC72-7024-4A57-AC6C-E32A2B2478F8}">
      <dgm:prSet/>
      <dgm:spPr/>
      <dgm:t>
        <a:bodyPr/>
        <a:lstStyle/>
        <a:p>
          <a:endParaRPr lang="en-US"/>
        </a:p>
      </dgm:t>
    </dgm:pt>
    <dgm:pt modelId="{741CA8DF-91C5-490D-B827-32E4A04336D1}" type="sibTrans" cxnId="{339AEC72-7024-4A57-AC6C-E32A2B2478F8}">
      <dgm:prSet/>
      <dgm:spPr/>
      <dgm:t>
        <a:bodyPr/>
        <a:lstStyle/>
        <a:p>
          <a:endParaRPr lang="en-US"/>
        </a:p>
      </dgm:t>
    </dgm:pt>
    <dgm:pt modelId="{AA8301CE-52D4-4802-A630-3600DEBC8CDB}">
      <dgm:prSet phldrT="[Text]"/>
      <dgm:spPr>
        <a:solidFill>
          <a:schemeClr val="bg1"/>
        </a:solidFill>
        <a:ln>
          <a:solidFill>
            <a:schemeClr val="tx1">
              <a:lumMod val="85000"/>
              <a:lumOff val="15000"/>
            </a:schemeClr>
          </a:solidFill>
        </a:ln>
      </dgm:spPr>
      <dgm:t>
        <a:bodyPr/>
        <a:lstStyle/>
        <a:p>
          <a:r>
            <a:rPr lang="en-US" dirty="0"/>
            <a:t>115,311 maltreatment reports received by CPS in Georgia</a:t>
          </a:r>
        </a:p>
      </dgm:t>
    </dgm:pt>
    <dgm:pt modelId="{2D856A7D-9C7F-4E4D-96CA-F14082E50198}" type="parTrans" cxnId="{7A8717AA-EDFC-400A-8277-05F9E19A740E}">
      <dgm:prSet/>
      <dgm:spPr/>
      <dgm:t>
        <a:bodyPr/>
        <a:lstStyle/>
        <a:p>
          <a:endParaRPr lang="en-US"/>
        </a:p>
      </dgm:t>
    </dgm:pt>
    <dgm:pt modelId="{FE566D04-541E-44C5-9B54-415A5A60F860}" type="sibTrans" cxnId="{7A8717AA-EDFC-400A-8277-05F9E19A740E}">
      <dgm:prSet/>
      <dgm:spPr/>
      <dgm:t>
        <a:bodyPr/>
        <a:lstStyle/>
        <a:p>
          <a:endParaRPr lang="en-US"/>
        </a:p>
      </dgm:t>
    </dgm:pt>
    <dgm:pt modelId="{78D0D8E4-A2DA-42A4-A50D-D4512AD0CD34}">
      <dgm:prSet phldrT="[Text]"/>
      <dgm:spPr>
        <a:solidFill>
          <a:schemeClr val="bg1"/>
        </a:solidFill>
        <a:ln>
          <a:solidFill>
            <a:schemeClr val="tx1">
              <a:lumMod val="85000"/>
              <a:lumOff val="15000"/>
            </a:schemeClr>
          </a:solidFill>
        </a:ln>
      </dgm:spPr>
      <dgm:t>
        <a:bodyPr/>
        <a:lstStyle/>
        <a:p>
          <a:endParaRPr lang="en-US" dirty="0"/>
        </a:p>
      </dgm:t>
    </dgm:pt>
    <dgm:pt modelId="{CF08ED19-36B6-4EBF-8023-2434A9A53901}" type="parTrans" cxnId="{2EBD52A4-91FB-4A43-8F55-CF822B5D934B}">
      <dgm:prSet/>
      <dgm:spPr/>
      <dgm:t>
        <a:bodyPr/>
        <a:lstStyle/>
        <a:p>
          <a:endParaRPr lang="en-US"/>
        </a:p>
      </dgm:t>
    </dgm:pt>
    <dgm:pt modelId="{BEDDF8DD-BDC4-4D16-B5E1-3AADE753C5AC}" type="sibTrans" cxnId="{2EBD52A4-91FB-4A43-8F55-CF822B5D934B}">
      <dgm:prSet/>
      <dgm:spPr/>
      <dgm:t>
        <a:bodyPr/>
        <a:lstStyle/>
        <a:p>
          <a:endParaRPr lang="en-US"/>
        </a:p>
      </dgm:t>
    </dgm:pt>
    <dgm:pt modelId="{856A8391-E406-4B2F-86DD-B575E24FA67E}">
      <dgm:prSet phldrT="[Text]"/>
      <dgm:spPr>
        <a:solidFill>
          <a:schemeClr val="bg1"/>
        </a:solidFill>
        <a:ln>
          <a:solidFill>
            <a:schemeClr val="tx1">
              <a:lumMod val="85000"/>
              <a:lumOff val="15000"/>
            </a:schemeClr>
          </a:solidFill>
        </a:ln>
      </dgm:spPr>
      <dgm:t>
        <a:bodyPr/>
        <a:lstStyle/>
        <a:p>
          <a:r>
            <a:rPr lang="en-US" dirty="0"/>
            <a:t>21,635 Child victims in Georgia</a:t>
          </a:r>
        </a:p>
      </dgm:t>
    </dgm:pt>
    <dgm:pt modelId="{6DDCCDF7-781C-40BA-BAE6-5267D611D3E1}" type="parTrans" cxnId="{1939C537-FE59-47F2-9B57-F4CA53CB6776}">
      <dgm:prSet/>
      <dgm:spPr/>
      <dgm:t>
        <a:bodyPr/>
        <a:lstStyle/>
        <a:p>
          <a:endParaRPr lang="en-US"/>
        </a:p>
      </dgm:t>
    </dgm:pt>
    <dgm:pt modelId="{B4575A15-1458-44FB-A2C8-1A606CAF992D}" type="sibTrans" cxnId="{1939C537-FE59-47F2-9B57-F4CA53CB6776}">
      <dgm:prSet/>
      <dgm:spPr/>
      <dgm:t>
        <a:bodyPr/>
        <a:lstStyle/>
        <a:p>
          <a:endParaRPr lang="en-US"/>
        </a:p>
      </dgm:t>
    </dgm:pt>
    <dgm:pt modelId="{8CB6F650-2162-4FE0-92E4-6DA0A775FB63}" type="pres">
      <dgm:prSet presAssocID="{3E70F95A-7E6D-4ACD-AF71-11E51E8D0A39}" presName="Name0" presStyleCnt="0">
        <dgm:presLayoutVars>
          <dgm:dir/>
          <dgm:animLvl val="lvl"/>
          <dgm:resizeHandles val="exact"/>
        </dgm:presLayoutVars>
      </dgm:prSet>
      <dgm:spPr/>
    </dgm:pt>
    <dgm:pt modelId="{06AA305C-59A0-479D-9E2B-8FCDD73BE4AD}" type="pres">
      <dgm:prSet presAssocID="{3AFE97B2-8FEC-4BE0-9E55-E7628849410B}" presName="Name8" presStyleCnt="0"/>
      <dgm:spPr/>
    </dgm:pt>
    <dgm:pt modelId="{B646A428-1CA7-4678-9CFC-DC91AE93F91C}" type="pres">
      <dgm:prSet presAssocID="{3AFE97B2-8FEC-4BE0-9E55-E7628849410B}" presName="level" presStyleLbl="node1" presStyleIdx="0" presStyleCnt="5">
        <dgm:presLayoutVars>
          <dgm:chMax val="1"/>
          <dgm:bulletEnabled val="1"/>
        </dgm:presLayoutVars>
      </dgm:prSet>
      <dgm:spPr/>
      <dgm:t>
        <a:bodyPr/>
        <a:lstStyle/>
        <a:p>
          <a:endParaRPr lang="en-US"/>
        </a:p>
      </dgm:t>
    </dgm:pt>
    <dgm:pt modelId="{A268977A-BC7F-4170-92E7-21BE4B3F88C1}" type="pres">
      <dgm:prSet presAssocID="{3AFE97B2-8FEC-4BE0-9E55-E7628849410B}" presName="levelTx" presStyleLbl="revTx" presStyleIdx="0" presStyleCnt="0">
        <dgm:presLayoutVars>
          <dgm:chMax val="1"/>
          <dgm:bulletEnabled val="1"/>
        </dgm:presLayoutVars>
      </dgm:prSet>
      <dgm:spPr/>
      <dgm:t>
        <a:bodyPr/>
        <a:lstStyle/>
        <a:p>
          <a:endParaRPr lang="en-US"/>
        </a:p>
      </dgm:t>
    </dgm:pt>
    <dgm:pt modelId="{B1B8B8DB-D2DF-40A8-9C9F-0EFEF780D25E}" type="pres">
      <dgm:prSet presAssocID="{1A5AD1C9-A29E-4BAD-88C3-6C3C8496996B}" presName="Name8" presStyleCnt="0"/>
      <dgm:spPr/>
    </dgm:pt>
    <dgm:pt modelId="{9BA438C3-EAD1-49C9-94E4-D4A0C2679752}" type="pres">
      <dgm:prSet presAssocID="{1A5AD1C9-A29E-4BAD-88C3-6C3C8496996B}" presName="level" presStyleLbl="node1" presStyleIdx="1" presStyleCnt="5">
        <dgm:presLayoutVars>
          <dgm:chMax val="1"/>
          <dgm:bulletEnabled val="1"/>
        </dgm:presLayoutVars>
      </dgm:prSet>
      <dgm:spPr/>
      <dgm:t>
        <a:bodyPr/>
        <a:lstStyle/>
        <a:p>
          <a:endParaRPr lang="en-US"/>
        </a:p>
      </dgm:t>
    </dgm:pt>
    <dgm:pt modelId="{79A3B140-F015-42E1-88AC-1EDAE9513073}" type="pres">
      <dgm:prSet presAssocID="{1A5AD1C9-A29E-4BAD-88C3-6C3C8496996B}" presName="levelTx" presStyleLbl="revTx" presStyleIdx="0" presStyleCnt="0">
        <dgm:presLayoutVars>
          <dgm:chMax val="1"/>
          <dgm:bulletEnabled val="1"/>
        </dgm:presLayoutVars>
      </dgm:prSet>
      <dgm:spPr/>
      <dgm:t>
        <a:bodyPr/>
        <a:lstStyle/>
        <a:p>
          <a:endParaRPr lang="en-US"/>
        </a:p>
      </dgm:t>
    </dgm:pt>
    <dgm:pt modelId="{0EB0F0E3-45A3-4BE8-8512-9B91F45A87AD}" type="pres">
      <dgm:prSet presAssocID="{AA8301CE-52D4-4802-A630-3600DEBC8CDB}" presName="Name8" presStyleCnt="0"/>
      <dgm:spPr/>
    </dgm:pt>
    <dgm:pt modelId="{235AA308-C2C8-45DD-902F-09ABB9F2A864}" type="pres">
      <dgm:prSet presAssocID="{AA8301CE-52D4-4802-A630-3600DEBC8CDB}" presName="level" presStyleLbl="node1" presStyleIdx="2" presStyleCnt="5">
        <dgm:presLayoutVars>
          <dgm:chMax val="1"/>
          <dgm:bulletEnabled val="1"/>
        </dgm:presLayoutVars>
      </dgm:prSet>
      <dgm:spPr/>
      <dgm:t>
        <a:bodyPr/>
        <a:lstStyle/>
        <a:p>
          <a:endParaRPr lang="en-US"/>
        </a:p>
      </dgm:t>
    </dgm:pt>
    <dgm:pt modelId="{DF326C0D-39C3-4999-A53D-17F9F20A1209}" type="pres">
      <dgm:prSet presAssocID="{AA8301CE-52D4-4802-A630-3600DEBC8CDB}" presName="levelTx" presStyleLbl="revTx" presStyleIdx="0" presStyleCnt="0">
        <dgm:presLayoutVars>
          <dgm:chMax val="1"/>
          <dgm:bulletEnabled val="1"/>
        </dgm:presLayoutVars>
      </dgm:prSet>
      <dgm:spPr/>
      <dgm:t>
        <a:bodyPr/>
        <a:lstStyle/>
        <a:p>
          <a:endParaRPr lang="en-US"/>
        </a:p>
      </dgm:t>
    </dgm:pt>
    <dgm:pt modelId="{8D2E1175-AEEC-4E91-B451-5363431DB6C4}" type="pres">
      <dgm:prSet presAssocID="{856A8391-E406-4B2F-86DD-B575E24FA67E}" presName="Name8" presStyleCnt="0"/>
      <dgm:spPr/>
    </dgm:pt>
    <dgm:pt modelId="{E9D77D5E-E9A9-4AC5-9ACA-6E346986062B}" type="pres">
      <dgm:prSet presAssocID="{856A8391-E406-4B2F-86DD-B575E24FA67E}" presName="level" presStyleLbl="node1" presStyleIdx="3" presStyleCnt="5">
        <dgm:presLayoutVars>
          <dgm:chMax val="1"/>
          <dgm:bulletEnabled val="1"/>
        </dgm:presLayoutVars>
      </dgm:prSet>
      <dgm:spPr/>
      <dgm:t>
        <a:bodyPr/>
        <a:lstStyle/>
        <a:p>
          <a:endParaRPr lang="en-US"/>
        </a:p>
      </dgm:t>
    </dgm:pt>
    <dgm:pt modelId="{E0E4807B-2BF9-44CB-A8A4-6401C99B6811}" type="pres">
      <dgm:prSet presAssocID="{856A8391-E406-4B2F-86DD-B575E24FA67E}" presName="levelTx" presStyleLbl="revTx" presStyleIdx="0" presStyleCnt="0">
        <dgm:presLayoutVars>
          <dgm:chMax val="1"/>
          <dgm:bulletEnabled val="1"/>
        </dgm:presLayoutVars>
      </dgm:prSet>
      <dgm:spPr/>
      <dgm:t>
        <a:bodyPr/>
        <a:lstStyle/>
        <a:p>
          <a:endParaRPr lang="en-US"/>
        </a:p>
      </dgm:t>
    </dgm:pt>
    <dgm:pt modelId="{75E06CAB-0EE5-498F-8864-1BD29D1FA789}" type="pres">
      <dgm:prSet presAssocID="{78D0D8E4-A2DA-42A4-A50D-D4512AD0CD34}" presName="Name8" presStyleCnt="0"/>
      <dgm:spPr/>
    </dgm:pt>
    <dgm:pt modelId="{7FE13EEB-EDF4-49F9-A568-3B0717D691F7}" type="pres">
      <dgm:prSet presAssocID="{78D0D8E4-A2DA-42A4-A50D-D4512AD0CD34}" presName="level" presStyleLbl="node1" presStyleIdx="4" presStyleCnt="5">
        <dgm:presLayoutVars>
          <dgm:chMax val="1"/>
          <dgm:bulletEnabled val="1"/>
        </dgm:presLayoutVars>
      </dgm:prSet>
      <dgm:spPr/>
      <dgm:t>
        <a:bodyPr/>
        <a:lstStyle/>
        <a:p>
          <a:endParaRPr lang="en-US"/>
        </a:p>
      </dgm:t>
    </dgm:pt>
    <dgm:pt modelId="{D2C062D6-CE6D-4792-AF49-954F80EBE917}" type="pres">
      <dgm:prSet presAssocID="{78D0D8E4-A2DA-42A4-A50D-D4512AD0CD34}" presName="levelTx" presStyleLbl="revTx" presStyleIdx="0" presStyleCnt="0">
        <dgm:presLayoutVars>
          <dgm:chMax val="1"/>
          <dgm:bulletEnabled val="1"/>
        </dgm:presLayoutVars>
      </dgm:prSet>
      <dgm:spPr/>
      <dgm:t>
        <a:bodyPr/>
        <a:lstStyle/>
        <a:p>
          <a:endParaRPr lang="en-US"/>
        </a:p>
      </dgm:t>
    </dgm:pt>
  </dgm:ptLst>
  <dgm:cxnLst>
    <dgm:cxn modelId="{E8F833C7-7BDC-4746-8FCE-7420EC8A2C91}" type="presOf" srcId="{856A8391-E406-4B2F-86DD-B575E24FA67E}" destId="{E9D77D5E-E9A9-4AC5-9ACA-6E346986062B}" srcOrd="0" destOrd="0" presId="urn:microsoft.com/office/officeart/2005/8/layout/pyramid3"/>
    <dgm:cxn modelId="{06CD8E16-FB29-4BDD-959B-485B271EC0EE}" type="presOf" srcId="{3E70F95A-7E6D-4ACD-AF71-11E51E8D0A39}" destId="{8CB6F650-2162-4FE0-92E4-6DA0A775FB63}" srcOrd="0" destOrd="0" presId="urn:microsoft.com/office/officeart/2005/8/layout/pyramid3"/>
    <dgm:cxn modelId="{EFECBB51-97D8-4189-8CFD-7E994310571B}" type="presOf" srcId="{3AFE97B2-8FEC-4BE0-9E55-E7628849410B}" destId="{A268977A-BC7F-4170-92E7-21BE4B3F88C1}" srcOrd="1" destOrd="0" presId="urn:microsoft.com/office/officeart/2005/8/layout/pyramid3"/>
    <dgm:cxn modelId="{6EBB30BD-F541-41AE-A57F-521A3EC9F969}" type="presOf" srcId="{3AFE97B2-8FEC-4BE0-9E55-E7628849410B}" destId="{B646A428-1CA7-4678-9CFC-DC91AE93F91C}" srcOrd="0" destOrd="0" presId="urn:microsoft.com/office/officeart/2005/8/layout/pyramid3"/>
    <dgm:cxn modelId="{69A2BC94-7985-4C8A-8540-375607B4CECC}" type="presOf" srcId="{AA8301CE-52D4-4802-A630-3600DEBC8CDB}" destId="{235AA308-C2C8-45DD-902F-09ABB9F2A864}" srcOrd="0" destOrd="0" presId="urn:microsoft.com/office/officeart/2005/8/layout/pyramid3"/>
    <dgm:cxn modelId="{E364B800-FB8C-48F4-B1C0-AEA40B9111A4}" type="presOf" srcId="{1A5AD1C9-A29E-4BAD-88C3-6C3C8496996B}" destId="{9BA438C3-EAD1-49C9-94E4-D4A0C2679752}" srcOrd="0" destOrd="0" presId="urn:microsoft.com/office/officeart/2005/8/layout/pyramid3"/>
    <dgm:cxn modelId="{B2D291AF-435F-41AA-A516-24412B69FD43}" type="presOf" srcId="{AA8301CE-52D4-4802-A630-3600DEBC8CDB}" destId="{DF326C0D-39C3-4999-A53D-17F9F20A1209}" srcOrd="1" destOrd="0" presId="urn:microsoft.com/office/officeart/2005/8/layout/pyramid3"/>
    <dgm:cxn modelId="{2EBD52A4-91FB-4A43-8F55-CF822B5D934B}" srcId="{3E70F95A-7E6D-4ACD-AF71-11E51E8D0A39}" destId="{78D0D8E4-A2DA-42A4-A50D-D4512AD0CD34}" srcOrd="4" destOrd="0" parTransId="{CF08ED19-36B6-4EBF-8023-2434A9A53901}" sibTransId="{BEDDF8DD-BDC4-4D16-B5E1-3AADE753C5AC}"/>
    <dgm:cxn modelId="{EE136D83-5807-4477-9BFB-848C274CE838}" type="presOf" srcId="{856A8391-E406-4B2F-86DD-B575E24FA67E}" destId="{E0E4807B-2BF9-44CB-A8A4-6401C99B6811}" srcOrd="1" destOrd="0" presId="urn:microsoft.com/office/officeart/2005/8/layout/pyramid3"/>
    <dgm:cxn modelId="{B2E36FF8-C5FE-4968-8FAB-DE3EC2B0BC86}" type="presOf" srcId="{78D0D8E4-A2DA-42A4-A50D-D4512AD0CD34}" destId="{7FE13EEB-EDF4-49F9-A568-3B0717D691F7}" srcOrd="0" destOrd="0" presId="urn:microsoft.com/office/officeart/2005/8/layout/pyramid3"/>
    <dgm:cxn modelId="{7A8717AA-EDFC-400A-8277-05F9E19A740E}" srcId="{3E70F95A-7E6D-4ACD-AF71-11E51E8D0A39}" destId="{AA8301CE-52D4-4802-A630-3600DEBC8CDB}" srcOrd="2" destOrd="0" parTransId="{2D856A7D-9C7F-4E4D-96CA-F14082E50198}" sibTransId="{FE566D04-541E-44C5-9B54-415A5A60F860}"/>
    <dgm:cxn modelId="{BFB99A3F-0984-456F-B48E-A56B174AFFF6}" type="presOf" srcId="{78D0D8E4-A2DA-42A4-A50D-D4512AD0CD34}" destId="{D2C062D6-CE6D-4792-AF49-954F80EBE917}" srcOrd="1" destOrd="0" presId="urn:microsoft.com/office/officeart/2005/8/layout/pyramid3"/>
    <dgm:cxn modelId="{1939C537-FE59-47F2-9B57-F4CA53CB6776}" srcId="{3E70F95A-7E6D-4ACD-AF71-11E51E8D0A39}" destId="{856A8391-E406-4B2F-86DD-B575E24FA67E}" srcOrd="3" destOrd="0" parTransId="{6DDCCDF7-781C-40BA-BAE6-5267D611D3E1}" sibTransId="{B4575A15-1458-44FB-A2C8-1A606CAF992D}"/>
    <dgm:cxn modelId="{524CB9D7-5FAF-4400-804F-EAE202787287}" type="presOf" srcId="{1A5AD1C9-A29E-4BAD-88C3-6C3C8496996B}" destId="{79A3B140-F015-42E1-88AC-1EDAE9513073}" srcOrd="1" destOrd="0" presId="urn:microsoft.com/office/officeart/2005/8/layout/pyramid3"/>
    <dgm:cxn modelId="{339AEC72-7024-4A57-AC6C-E32A2B2478F8}" srcId="{3E70F95A-7E6D-4ACD-AF71-11E51E8D0A39}" destId="{1A5AD1C9-A29E-4BAD-88C3-6C3C8496996B}" srcOrd="1" destOrd="0" parTransId="{B03DBA73-8946-4593-995B-6C3F816D1E26}" sibTransId="{741CA8DF-91C5-490D-B827-32E4A04336D1}"/>
    <dgm:cxn modelId="{188CE0DD-5CC2-4705-9A18-9E23325AF544}" srcId="{3E70F95A-7E6D-4ACD-AF71-11E51E8D0A39}" destId="{3AFE97B2-8FEC-4BE0-9E55-E7628849410B}" srcOrd="0" destOrd="0" parTransId="{41924F3A-3F05-46AD-9792-37DAA4BE654F}" sibTransId="{8CDAEC27-F219-4382-AF18-10A047C5E95E}"/>
    <dgm:cxn modelId="{56EDAE8A-5291-48B8-B133-29C3EB77E12A}" type="presParOf" srcId="{8CB6F650-2162-4FE0-92E4-6DA0A775FB63}" destId="{06AA305C-59A0-479D-9E2B-8FCDD73BE4AD}" srcOrd="0" destOrd="0" presId="urn:microsoft.com/office/officeart/2005/8/layout/pyramid3"/>
    <dgm:cxn modelId="{FD619369-D1C5-4138-92C5-034A57A87B54}" type="presParOf" srcId="{06AA305C-59A0-479D-9E2B-8FCDD73BE4AD}" destId="{B646A428-1CA7-4678-9CFC-DC91AE93F91C}" srcOrd="0" destOrd="0" presId="urn:microsoft.com/office/officeart/2005/8/layout/pyramid3"/>
    <dgm:cxn modelId="{67E32AF2-A3D9-4321-AD22-441B7A919F88}" type="presParOf" srcId="{06AA305C-59A0-479D-9E2B-8FCDD73BE4AD}" destId="{A268977A-BC7F-4170-92E7-21BE4B3F88C1}" srcOrd="1" destOrd="0" presId="urn:microsoft.com/office/officeart/2005/8/layout/pyramid3"/>
    <dgm:cxn modelId="{896FFF4A-2249-427C-860D-8D6A731422D5}" type="presParOf" srcId="{8CB6F650-2162-4FE0-92E4-6DA0A775FB63}" destId="{B1B8B8DB-D2DF-40A8-9C9F-0EFEF780D25E}" srcOrd="1" destOrd="0" presId="urn:microsoft.com/office/officeart/2005/8/layout/pyramid3"/>
    <dgm:cxn modelId="{24ADFE12-8E38-4823-AEC7-0AF30B00D646}" type="presParOf" srcId="{B1B8B8DB-D2DF-40A8-9C9F-0EFEF780D25E}" destId="{9BA438C3-EAD1-49C9-94E4-D4A0C2679752}" srcOrd="0" destOrd="0" presId="urn:microsoft.com/office/officeart/2005/8/layout/pyramid3"/>
    <dgm:cxn modelId="{F872AE15-454A-4AEE-99C4-C136F57B2496}" type="presParOf" srcId="{B1B8B8DB-D2DF-40A8-9C9F-0EFEF780D25E}" destId="{79A3B140-F015-42E1-88AC-1EDAE9513073}" srcOrd="1" destOrd="0" presId="urn:microsoft.com/office/officeart/2005/8/layout/pyramid3"/>
    <dgm:cxn modelId="{E7B16B6E-4629-458C-9A05-70AE425CEFA8}" type="presParOf" srcId="{8CB6F650-2162-4FE0-92E4-6DA0A775FB63}" destId="{0EB0F0E3-45A3-4BE8-8512-9B91F45A87AD}" srcOrd="2" destOrd="0" presId="urn:microsoft.com/office/officeart/2005/8/layout/pyramid3"/>
    <dgm:cxn modelId="{B8C1EB13-4C96-45FB-9E42-D4249708F5E0}" type="presParOf" srcId="{0EB0F0E3-45A3-4BE8-8512-9B91F45A87AD}" destId="{235AA308-C2C8-45DD-902F-09ABB9F2A864}" srcOrd="0" destOrd="0" presId="urn:microsoft.com/office/officeart/2005/8/layout/pyramid3"/>
    <dgm:cxn modelId="{21B78A72-990D-4A1A-AE77-BB57A99C7204}" type="presParOf" srcId="{0EB0F0E3-45A3-4BE8-8512-9B91F45A87AD}" destId="{DF326C0D-39C3-4999-A53D-17F9F20A1209}" srcOrd="1" destOrd="0" presId="urn:microsoft.com/office/officeart/2005/8/layout/pyramid3"/>
    <dgm:cxn modelId="{80773C26-4688-4D3A-8DC2-5684F13E0370}" type="presParOf" srcId="{8CB6F650-2162-4FE0-92E4-6DA0A775FB63}" destId="{8D2E1175-AEEC-4E91-B451-5363431DB6C4}" srcOrd="3" destOrd="0" presId="urn:microsoft.com/office/officeart/2005/8/layout/pyramid3"/>
    <dgm:cxn modelId="{83BC5630-A5D7-4C83-8B64-7950B9953E70}" type="presParOf" srcId="{8D2E1175-AEEC-4E91-B451-5363431DB6C4}" destId="{E9D77D5E-E9A9-4AC5-9ACA-6E346986062B}" srcOrd="0" destOrd="0" presId="urn:microsoft.com/office/officeart/2005/8/layout/pyramid3"/>
    <dgm:cxn modelId="{A7F2D7E5-FAA1-4FF7-B13C-796F74EFAF31}" type="presParOf" srcId="{8D2E1175-AEEC-4E91-B451-5363431DB6C4}" destId="{E0E4807B-2BF9-44CB-A8A4-6401C99B6811}" srcOrd="1" destOrd="0" presId="urn:microsoft.com/office/officeart/2005/8/layout/pyramid3"/>
    <dgm:cxn modelId="{6CC749DB-91AB-43A2-B0D9-B5D9577A6080}" type="presParOf" srcId="{8CB6F650-2162-4FE0-92E4-6DA0A775FB63}" destId="{75E06CAB-0EE5-498F-8864-1BD29D1FA789}" srcOrd="4" destOrd="0" presId="urn:microsoft.com/office/officeart/2005/8/layout/pyramid3"/>
    <dgm:cxn modelId="{6C29AE17-F4AD-4DD2-A787-5BCA53CFD044}" type="presParOf" srcId="{75E06CAB-0EE5-498F-8864-1BD29D1FA789}" destId="{7FE13EEB-EDF4-49F9-A568-3B0717D691F7}" srcOrd="0" destOrd="0" presId="urn:microsoft.com/office/officeart/2005/8/layout/pyramid3"/>
    <dgm:cxn modelId="{FBBF1C22-A988-4BEA-9B50-73BBBAE2F7C5}" type="presParOf" srcId="{75E06CAB-0EE5-498F-8864-1BD29D1FA789}" destId="{D2C062D6-CE6D-4792-AF49-954F80EBE917}" srcOrd="1" destOrd="0" presId="urn:microsoft.com/office/officeart/2005/8/layout/pyramid3"/>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46A428-1CA7-4678-9CFC-DC91AE93F91C}">
      <dsp:nvSpPr>
        <dsp:cNvPr id="0" name=""/>
        <dsp:cNvSpPr/>
      </dsp:nvSpPr>
      <dsp:spPr>
        <a:xfrm rot="10800000">
          <a:off x="0" y="0"/>
          <a:ext cx="9113856" cy="954191"/>
        </a:xfrm>
        <a:prstGeom prst="trapezoid">
          <a:avLst>
            <a:gd name="adj" fmla="val 95514"/>
          </a:avLst>
        </a:prstGeom>
        <a:solidFill>
          <a:schemeClr val="bg1"/>
        </a:solidFill>
        <a:ln w="12700" cap="flat" cmpd="sng" algn="ctr">
          <a:solidFill>
            <a:schemeClr val="tx1">
              <a:lumMod val="75000"/>
              <a:lumOff val="2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a:t>Nationally, 4.1 million referrals were made to Child Protective Services (CPS) involving 7.4 million children</a:t>
          </a:r>
        </a:p>
      </dsp:txBody>
      <dsp:txXfrm rot="-10800000">
        <a:off x="1594924" y="0"/>
        <a:ext cx="5924006" cy="954191"/>
      </dsp:txXfrm>
    </dsp:sp>
    <dsp:sp modelId="{9BA438C3-EAD1-49C9-94E4-D4A0C2679752}">
      <dsp:nvSpPr>
        <dsp:cNvPr id="0" name=""/>
        <dsp:cNvSpPr/>
      </dsp:nvSpPr>
      <dsp:spPr>
        <a:xfrm rot="10800000">
          <a:off x="911385" y="954191"/>
          <a:ext cx="7291084" cy="954191"/>
        </a:xfrm>
        <a:prstGeom prst="trapezoid">
          <a:avLst>
            <a:gd name="adj" fmla="val 95514"/>
          </a:avLst>
        </a:prstGeom>
        <a:solidFill>
          <a:schemeClr val="bg1"/>
        </a:solidFill>
        <a:ln w="12700" cap="flat" cmpd="sng" algn="ctr">
          <a:solidFill>
            <a:schemeClr val="tx1">
              <a:lumMod val="85000"/>
              <a:lumOff val="1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a:t>676,000 Unique victim counts of child abuse and neglect nationally</a:t>
          </a:r>
        </a:p>
      </dsp:txBody>
      <dsp:txXfrm rot="-10800000">
        <a:off x="2187325" y="954191"/>
        <a:ext cx="4739205" cy="954191"/>
      </dsp:txXfrm>
    </dsp:sp>
    <dsp:sp modelId="{235AA308-C2C8-45DD-902F-09ABB9F2A864}">
      <dsp:nvSpPr>
        <dsp:cNvPr id="0" name=""/>
        <dsp:cNvSpPr/>
      </dsp:nvSpPr>
      <dsp:spPr>
        <a:xfrm rot="10800000">
          <a:off x="1822771" y="1908382"/>
          <a:ext cx="5468313" cy="954191"/>
        </a:xfrm>
        <a:prstGeom prst="trapezoid">
          <a:avLst>
            <a:gd name="adj" fmla="val 95514"/>
          </a:avLst>
        </a:prstGeom>
        <a:solidFill>
          <a:schemeClr val="bg1"/>
        </a:solidFill>
        <a:ln w="12700" cap="flat" cmpd="sng" algn="ctr">
          <a:solidFill>
            <a:schemeClr val="tx1">
              <a:lumMod val="85000"/>
              <a:lumOff val="1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a:t>115,311 maltreatment reports received by CPS in Georgia</a:t>
          </a:r>
        </a:p>
      </dsp:txBody>
      <dsp:txXfrm rot="-10800000">
        <a:off x="2779726" y="1908382"/>
        <a:ext cx="3554403" cy="954191"/>
      </dsp:txXfrm>
    </dsp:sp>
    <dsp:sp modelId="{E9D77D5E-E9A9-4AC5-9ACA-6E346986062B}">
      <dsp:nvSpPr>
        <dsp:cNvPr id="0" name=""/>
        <dsp:cNvSpPr/>
      </dsp:nvSpPr>
      <dsp:spPr>
        <a:xfrm rot="10800000">
          <a:off x="2734156" y="2862573"/>
          <a:ext cx="3645542" cy="954191"/>
        </a:xfrm>
        <a:prstGeom prst="trapezoid">
          <a:avLst>
            <a:gd name="adj" fmla="val 95514"/>
          </a:avLst>
        </a:prstGeom>
        <a:solidFill>
          <a:schemeClr val="bg1"/>
        </a:solidFill>
        <a:ln w="12700" cap="flat" cmpd="sng" algn="ctr">
          <a:solidFill>
            <a:schemeClr val="tx1">
              <a:lumMod val="85000"/>
              <a:lumOff val="1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kern="1200" dirty="0"/>
            <a:t>21,635 Child victims in Georgia</a:t>
          </a:r>
        </a:p>
      </dsp:txBody>
      <dsp:txXfrm rot="-10800000">
        <a:off x="3372126" y="2862573"/>
        <a:ext cx="2369602" cy="954191"/>
      </dsp:txXfrm>
    </dsp:sp>
    <dsp:sp modelId="{7FE13EEB-EDF4-49F9-A568-3B0717D691F7}">
      <dsp:nvSpPr>
        <dsp:cNvPr id="0" name=""/>
        <dsp:cNvSpPr/>
      </dsp:nvSpPr>
      <dsp:spPr>
        <a:xfrm rot="10800000">
          <a:off x="3645542" y="3816764"/>
          <a:ext cx="1822771" cy="954191"/>
        </a:xfrm>
        <a:prstGeom prst="trapezoid">
          <a:avLst>
            <a:gd name="adj" fmla="val 95514"/>
          </a:avLst>
        </a:prstGeom>
        <a:solidFill>
          <a:schemeClr val="bg1"/>
        </a:solidFill>
        <a:ln w="12700" cap="flat" cmpd="sng" algn="ctr">
          <a:solidFill>
            <a:schemeClr val="tx1">
              <a:lumMod val="85000"/>
              <a:lumOff val="15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endParaRPr lang="en-US" sz="2100" kern="1200" dirty="0"/>
        </a:p>
      </dsp:txBody>
      <dsp:txXfrm rot="-10800000">
        <a:off x="3645542" y="3816764"/>
        <a:ext cx="1822771" cy="954191"/>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D70322-9F86-4E27-9C31-BD95860F2D18}" type="datetimeFigureOut">
              <a:rPr lang="en-US" smtClean="0"/>
              <a:t>1/7/2019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5B286A6-AE24-46DE-8C2E-718D8D62D05F}" type="slidenum">
              <a:rPr lang="en-US" smtClean="0"/>
              <a:t>‹#›</a:t>
            </a:fld>
            <a:endParaRPr lang="en-US"/>
          </a:p>
        </p:txBody>
      </p:sp>
    </p:spTree>
    <p:extLst>
      <p:ext uri="{BB962C8B-B14F-4D97-AF65-F5344CB8AC3E}">
        <p14:creationId xmlns:p14="http://schemas.microsoft.com/office/powerpoint/2010/main" val="1681207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C47D95E-F555-4FB7-A034-928E227BA6F5}" type="datetimeFigureOut">
              <a:rPr lang="en-US" smtClean="0"/>
              <a:t>1/7/2019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071628-EEC2-4406-B448-BBDF0EB7B158}" type="slidenum">
              <a:rPr lang="en-US" smtClean="0"/>
              <a:t>‹#›</a:t>
            </a:fld>
            <a:endParaRPr lang="en-US" dirty="0"/>
          </a:p>
        </p:txBody>
      </p:sp>
    </p:spTree>
    <p:extLst>
      <p:ext uri="{BB962C8B-B14F-4D97-AF65-F5344CB8AC3E}">
        <p14:creationId xmlns:p14="http://schemas.microsoft.com/office/powerpoint/2010/main" val="27384863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1.next.westlaw.com/Document/N3B6F0B400E6F11E5B8F1DA45FCB6D290/View/FullText.html?transitionType=UniqueDocItem&amp;contextData=(sc.UserEnteredCitation)&amp;userEnteredCitation=OCGA+15-11-2"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dfcs.dhs.georgia.gov/child-abuse-neglect)" TargetMode="External"/><Relationship Id="rId4" Type="http://schemas.openxmlformats.org/officeDocument/2006/relationships/hyperlink" Target="http://www.legis.ga.gov/en-US/default.aspx)"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vimeo.com/139998006"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oca.georgia.gov/mandated-reporter"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vimeo.com/139998006"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071628-EEC2-4406-B448-BBDF0EB7B158}" type="slidenum">
              <a:rPr lang="en-US" smtClean="0"/>
              <a:t>1</a:t>
            </a:fld>
            <a:endParaRPr lang="en-US" dirty="0"/>
          </a:p>
        </p:txBody>
      </p:sp>
    </p:spTree>
    <p:extLst>
      <p:ext uri="{BB962C8B-B14F-4D97-AF65-F5344CB8AC3E}">
        <p14:creationId xmlns:p14="http://schemas.microsoft.com/office/powerpoint/2010/main" val="8263575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Let’s look at how maltreatment is impacting children nationally and in Georgia. In </a:t>
            </a:r>
            <a:r>
              <a:rPr lang="en-US" sz="1200" kern="1200" dirty="0">
                <a:solidFill>
                  <a:schemeClr val="tx1"/>
                </a:solidFill>
                <a:effectLst/>
                <a:latin typeface="+mn-lt"/>
                <a:ea typeface="+mn-ea"/>
                <a:cs typeface="+mn-cs"/>
              </a:rPr>
              <a:t>2016, there were approximately 676,000 child victims</a:t>
            </a:r>
            <a:r>
              <a:rPr lang="en-US" sz="1200" kern="1200" baseline="0" dirty="0">
                <a:solidFill>
                  <a:schemeClr val="tx1"/>
                </a:solidFill>
                <a:effectLst/>
                <a:latin typeface="+mn-lt"/>
                <a:ea typeface="+mn-ea"/>
                <a:cs typeface="+mn-cs"/>
              </a:rPr>
              <a:t> of abuse and neglect </a:t>
            </a:r>
            <a:r>
              <a:rPr lang="en-US" sz="1200" kern="1200" dirty="0">
                <a:solidFill>
                  <a:schemeClr val="tx1"/>
                </a:solidFill>
                <a:effectLst/>
                <a:latin typeface="+mn-lt"/>
                <a:ea typeface="+mn-ea"/>
                <a:cs typeface="+mn-cs"/>
              </a:rPr>
              <a:t>(Child Maltreatment 2016, 2017).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Georgia reports of maltreatment were received for over 115,000 children, of which 21,635 were substantiated accounts of maltreatment.</a:t>
            </a:r>
          </a:p>
          <a:p>
            <a:r>
              <a:rPr lang="en-US" sz="1200" kern="1200" dirty="0">
                <a:solidFill>
                  <a:schemeClr val="tx1"/>
                </a:solidFill>
                <a:effectLst/>
                <a:latin typeface="+mn-lt"/>
                <a:ea typeface="+mn-ea"/>
                <a:cs typeface="+mn-cs"/>
              </a:rPr>
              <a:t>There are huge prevention opportunities for those almost 100,000 children who did not have a substantiated report of abuse, but were called into Child Protective Services (CPS) for concern over their well-being.</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Compared to the rest of the U.S., Georgia is currently ranked </a:t>
            </a:r>
            <a:r>
              <a:rPr lang="en-US" sz="1200" kern="1200" dirty="0" smtClean="0">
                <a:solidFill>
                  <a:schemeClr val="tx1"/>
                </a:solidFill>
                <a:effectLst/>
                <a:latin typeface="+mn-lt"/>
                <a:ea typeface="+mn-ea"/>
                <a:cs typeface="+mn-cs"/>
              </a:rPr>
              <a:t>39th </a:t>
            </a:r>
            <a:r>
              <a:rPr lang="en-US" sz="1200" kern="1200" dirty="0">
                <a:solidFill>
                  <a:schemeClr val="tx1"/>
                </a:solidFill>
                <a:effectLst/>
                <a:latin typeface="+mn-lt"/>
                <a:ea typeface="+mn-ea"/>
                <a:cs typeface="+mn-cs"/>
              </a:rPr>
              <a:t>in overall child well-being according to Kids Count Data. Many factors such as the percentage of children living in poverty, child maltreatment rates, the percent of children attending pre-k and more go into this ranking. Factors that contribute to the rankings are points of intervention for prevention programs or policy change. (www.kidscount.org)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56071628-EEC2-4406-B448-BBDF0EB7B158}" type="slidenum">
              <a:rPr lang="en-US" smtClean="0"/>
              <a:t>10</a:t>
            </a:fld>
            <a:endParaRPr lang="en-US" dirty="0"/>
          </a:p>
        </p:txBody>
      </p:sp>
    </p:spTree>
    <p:extLst>
      <p:ext uri="{BB962C8B-B14F-4D97-AF65-F5344CB8AC3E}">
        <p14:creationId xmlns:p14="http://schemas.microsoft.com/office/powerpoint/2010/main" val="2647508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Over the past 6 years, there have been slight drops in child physical and sexual abuse however child neglect has declined very little (Child Trends, 2015).  As we will learn there are many factors that play a role in child maltreatment, one of which is that approximately 14 million children are living in poverty across the United States. In 2016, 23% of children living in Georgia were living below the federal poverty level (Kids Count, 2016). </a:t>
            </a:r>
            <a:r>
              <a:rPr lang="en-US" sz="1200" i="1" kern="1200" dirty="0">
                <a:solidFill>
                  <a:schemeClr val="tx1"/>
                </a:solidFill>
                <a:effectLst/>
                <a:latin typeface="+mn-lt"/>
                <a:ea typeface="+mn-ea"/>
                <a:cs typeface="+mn-cs"/>
              </a:rPr>
              <a:t>This pyramid represents only known cases of child maltreatment; keep in mind that many children who suffer from abuse, are victims of more than one type of abuse. </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Poverty video on education with Donna Beegle https://www.youtube.com/watch?v=ak5wbIAMqWQ use clip 5:40- 7:30 </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“Substantiated Case” </a:t>
            </a:r>
            <a:r>
              <a:rPr lang="en-US" sz="1200" i="1" kern="1200" dirty="0">
                <a:solidFill>
                  <a:schemeClr val="tx1"/>
                </a:solidFill>
                <a:effectLst/>
                <a:latin typeface="+mn-lt"/>
                <a:ea typeface="+mn-ea"/>
                <a:cs typeface="+mn-cs"/>
              </a:rPr>
              <a:t>means an investigation of a child abuse report by an investigator which has been confirmed based on a preponderance of evidence that child abuse has occurred. (OCGA 49-5-180(10))</a:t>
            </a:r>
            <a:endParaRPr lang="en-US" sz="1200" kern="1200" dirty="0">
              <a:solidFill>
                <a:schemeClr val="tx1"/>
              </a:solidFill>
              <a:effectLst/>
              <a:latin typeface="+mn-lt"/>
              <a:ea typeface="+mn-ea"/>
              <a:cs typeface="+mn-cs"/>
            </a:endParaRPr>
          </a:p>
          <a:p>
            <a:endParaRPr lang="en-US" sz="1200" b="0" kern="1200" dirty="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(Appendix A- Child Maltreatment in Georgia, 2016 Fact Sheet)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56071628-EEC2-4406-B448-BBDF0EB7B158}" type="slidenum">
              <a:rPr lang="en-US" smtClean="0"/>
              <a:t>11</a:t>
            </a:fld>
            <a:endParaRPr lang="en-US" dirty="0"/>
          </a:p>
        </p:txBody>
      </p:sp>
    </p:spTree>
    <p:extLst>
      <p:ext uri="{BB962C8B-B14F-4D97-AF65-F5344CB8AC3E}">
        <p14:creationId xmlns:p14="http://schemas.microsoft.com/office/powerpoint/2010/main" val="3884542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effectLst/>
                <a:latin typeface="+mn-lt"/>
                <a:ea typeface="+mn-ea"/>
                <a:cs typeface="+mn-cs"/>
              </a:rPr>
              <a:t>Why do you think children under 3 are more vulnerable?</a:t>
            </a:r>
          </a:p>
          <a:p>
            <a:r>
              <a:rPr lang="en-US" sz="1200" kern="1200" dirty="0">
                <a:solidFill>
                  <a:schemeClr val="tx1"/>
                </a:solidFill>
                <a:effectLst/>
                <a:latin typeface="+mn-lt"/>
                <a:ea typeface="+mn-ea"/>
                <a:cs typeface="+mn-cs"/>
              </a:rPr>
              <a:t>▪ Period of increased parental frustration</a:t>
            </a:r>
          </a:p>
          <a:p>
            <a:r>
              <a:rPr lang="en-US" sz="1200" kern="1200" dirty="0">
                <a:solidFill>
                  <a:schemeClr val="tx1"/>
                </a:solidFill>
                <a:effectLst/>
                <a:latin typeface="+mn-lt"/>
                <a:ea typeface="+mn-ea"/>
                <a:cs typeface="+mn-cs"/>
              </a:rPr>
              <a:t>▪ Very young children have no defense (don’t have the language to describe abuse or interaction with others)</a:t>
            </a:r>
          </a:p>
          <a:p>
            <a:r>
              <a:rPr lang="en-US" sz="1200" kern="1200" dirty="0">
                <a:solidFill>
                  <a:schemeClr val="tx1"/>
                </a:solidFill>
                <a:effectLst/>
                <a:latin typeface="+mn-lt"/>
                <a:ea typeface="+mn-ea"/>
                <a:cs typeface="+mn-cs"/>
              </a:rPr>
              <a:t>▪ Physically more fragile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On average in Georgia three children die from unsafe sleeping environments a week.  </a:t>
            </a:r>
            <a:r>
              <a:rPr lang="en-US" sz="1200" i="1" kern="1200" dirty="0">
                <a:solidFill>
                  <a:schemeClr val="tx1"/>
                </a:solidFill>
                <a:effectLst/>
                <a:latin typeface="+mn-lt"/>
                <a:ea typeface="+mn-ea"/>
                <a:cs typeface="+mn-cs"/>
              </a:rPr>
              <a:t>Unsafe sleep environments include babies placed in the wrong position, placing pillows or extra blankets in the crib and bed-sharing.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If time permits this additional video explains sleep-related deaths and prevention tools</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https://www.youtube.com/watch?v=ks9ew3lYRe4.</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For an abridged viewing, start video at 1:30 minutes and end at 6:35 minutes.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About 80% of perpetrators are the child’s biological parent, and the majority of abuse takes place inside the home.</a:t>
            </a:r>
          </a:p>
          <a:p>
            <a:r>
              <a:rPr lang="en-US" sz="1200" kern="1200" dirty="0">
                <a:solidFill>
                  <a:schemeClr val="tx1"/>
                </a:solidFill>
                <a:effectLst/>
                <a:latin typeface="+mn-lt"/>
                <a:ea typeface="+mn-ea"/>
                <a:cs typeface="+mn-cs"/>
              </a:rPr>
              <a:t>Does any of this information surprise you?</a:t>
            </a:r>
          </a:p>
          <a:p>
            <a:r>
              <a:rPr lang="en-US" sz="1200" kern="1200" dirty="0">
                <a:solidFill>
                  <a:schemeClr val="tx1"/>
                </a:solidFill>
                <a:effectLst/>
                <a:latin typeface="+mn-lt"/>
                <a:ea typeface="+mn-ea"/>
                <a:cs typeface="+mn-cs"/>
              </a:rPr>
              <a:t>Many people consider home the safest place for children, however the majority of child maltreatment takes place inside the home.</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6071628-EEC2-4406-B448-BBDF0EB7B158}" type="slidenum">
              <a:rPr lang="en-US" smtClean="0"/>
              <a:t>12</a:t>
            </a:fld>
            <a:endParaRPr lang="en-US" dirty="0"/>
          </a:p>
        </p:txBody>
      </p:sp>
    </p:spTree>
    <p:extLst>
      <p:ext uri="{BB962C8B-B14F-4D97-AF65-F5344CB8AC3E}">
        <p14:creationId xmlns:p14="http://schemas.microsoft.com/office/powerpoint/2010/main" val="40627853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indent="0">
              <a:buFontTx/>
              <a:buNone/>
            </a:pPr>
            <a:r>
              <a:rPr lang="en-US" b="0" dirty="0" smtClean="0">
                <a:effectLst/>
              </a:rPr>
              <a:t>Listed are some parental and family factors that are related to maltreatment. Consider these when making a report of abuse. DFCS often asks about the caregiver’s ability to nurture and protect the child. </a:t>
            </a:r>
          </a:p>
          <a:p>
            <a:pPr marL="0" indent="0">
              <a:buFontTx/>
              <a:buNone/>
            </a:pPr>
            <a:r>
              <a:rPr lang="en-US" b="0" i="1" dirty="0" smtClean="0">
                <a:effectLst/>
              </a:rPr>
              <a:t>You can share a few examples for</a:t>
            </a:r>
            <a:r>
              <a:rPr lang="en-US" b="0" i="1" baseline="0" dirty="0" smtClean="0">
                <a:effectLst/>
              </a:rPr>
              <a:t> the sake of time. </a:t>
            </a:r>
            <a:endParaRPr lang="en-US" b="0" i="1" dirty="0" smtClean="0">
              <a:effectLst/>
            </a:endParaRPr>
          </a:p>
          <a:p>
            <a:pPr marL="0" indent="0">
              <a:buFontTx/>
              <a:buNone/>
            </a:pPr>
            <a:r>
              <a:rPr lang="en-US" b="1" dirty="0" smtClean="0">
                <a:effectLst/>
              </a:rPr>
              <a:t>Parental </a:t>
            </a:r>
            <a:r>
              <a:rPr lang="en-US" b="1" dirty="0">
                <a:effectLst/>
              </a:rPr>
              <a:t>/ Caregiver Immaturity-</a:t>
            </a:r>
            <a:r>
              <a:rPr lang="en-US" b="1" baseline="0" dirty="0">
                <a:effectLst/>
              </a:rPr>
              <a:t> </a:t>
            </a:r>
            <a:r>
              <a:rPr lang="en-US" dirty="0">
                <a:effectLst/>
              </a:rPr>
              <a:t>Very young and or inexperienced parents/caregivers may not understand a child’s behaviors and needs and may not know what to expect at each stage of the child’s development.</a:t>
            </a:r>
          </a:p>
          <a:p>
            <a:pPr marL="0" indent="0">
              <a:buFontTx/>
              <a:buNone/>
            </a:pPr>
            <a:r>
              <a:rPr lang="en-US" b="1" dirty="0">
                <a:effectLst/>
              </a:rPr>
              <a:t>Unrealistic Expectations- </a:t>
            </a:r>
            <a:r>
              <a:rPr lang="en-US" dirty="0">
                <a:effectLst/>
              </a:rPr>
              <a:t>Expectations of the child are beyond what he/she is developmentally capable of performing.</a:t>
            </a:r>
          </a:p>
          <a:p>
            <a:pPr marL="0" indent="0">
              <a:buFontTx/>
              <a:buNone/>
            </a:pPr>
            <a:r>
              <a:rPr lang="en-US" b="1" dirty="0">
                <a:effectLst/>
              </a:rPr>
              <a:t>Social Isolation-</a:t>
            </a:r>
            <a:r>
              <a:rPr lang="en-US" b="1" baseline="0" dirty="0">
                <a:effectLst/>
              </a:rPr>
              <a:t> </a:t>
            </a:r>
            <a:r>
              <a:rPr lang="en-US" dirty="0">
                <a:effectLst/>
              </a:rPr>
              <a:t>A lack of friends or family to help with the demands of parenting or to provide adult companionship and support for the parent/caregiver.</a:t>
            </a:r>
          </a:p>
          <a:p>
            <a:pPr marL="0" indent="0">
              <a:buFontTx/>
              <a:buNone/>
            </a:pPr>
            <a:r>
              <a:rPr lang="en-US" b="1" dirty="0">
                <a:effectLst/>
              </a:rPr>
              <a:t>Unmet Emotional Needs- </a:t>
            </a:r>
            <a:r>
              <a:rPr lang="en-US" dirty="0">
                <a:effectLst/>
              </a:rPr>
              <a:t>Parents who are not relating well to other adults may turn to their child to satisfy their need for love, acceptance, and self-esteem.</a:t>
            </a:r>
          </a:p>
          <a:p>
            <a:pPr marL="0" indent="0">
              <a:buFontTx/>
              <a:buNone/>
            </a:pPr>
            <a:r>
              <a:rPr lang="en-US" b="1" dirty="0">
                <a:effectLst/>
              </a:rPr>
              <a:t>Frequent Crisis- </a:t>
            </a:r>
            <a:r>
              <a:rPr lang="en-US" dirty="0">
                <a:effectLst/>
              </a:rPr>
              <a:t>Financial, job, marital and, legal stresses/problems as well as major illness, etc., may contribute to abuse or neglect of children. </a:t>
            </a:r>
          </a:p>
          <a:p>
            <a:pPr marL="0" indent="0">
              <a:buFontTx/>
              <a:buNone/>
            </a:pPr>
            <a:r>
              <a:rPr lang="en-US" b="1" dirty="0">
                <a:effectLst/>
              </a:rPr>
              <a:t>Poor Childhood Experiences- </a:t>
            </a:r>
            <a:r>
              <a:rPr lang="en-US" dirty="0">
                <a:effectLst/>
              </a:rPr>
              <a:t>Many abusive adults were mistreated as children and may not have learned or developed the ability to relate to children in an appropriate, nonviolent manner.</a:t>
            </a:r>
          </a:p>
          <a:p>
            <a:pPr marL="0" indent="0">
              <a:buFontTx/>
              <a:buNone/>
            </a:pPr>
            <a:r>
              <a:rPr lang="en-US" b="1" dirty="0">
                <a:effectLst/>
              </a:rPr>
              <a:t>Drug or Alcohol Problems- </a:t>
            </a:r>
            <a:r>
              <a:rPr lang="en-US" dirty="0">
                <a:effectLst/>
              </a:rPr>
              <a:t>Such problems impair parental ability to care properly for children and may expose the children to danger. </a:t>
            </a:r>
          </a:p>
          <a:p>
            <a:pPr marL="0" indent="0">
              <a:buFontTx/>
              <a:buNone/>
            </a:pPr>
            <a:r>
              <a:rPr lang="en-US" b="1" dirty="0">
                <a:effectLst/>
              </a:rPr>
              <a:t>Mental Illness- </a:t>
            </a:r>
            <a:r>
              <a:rPr lang="en-US" dirty="0">
                <a:effectLst/>
              </a:rPr>
              <a:t>Untreated and/or chronic mental illness could lead to abuse and neglect.</a:t>
            </a:r>
          </a:p>
          <a:p>
            <a:pPr marL="0" indent="0">
              <a:buFontTx/>
              <a:buNone/>
            </a:pPr>
            <a:r>
              <a:rPr lang="en-US" b="1" dirty="0">
                <a:effectLst/>
              </a:rPr>
              <a:t>Poor Family Boundaries- </a:t>
            </a:r>
            <a:r>
              <a:rPr lang="en-US" dirty="0">
                <a:effectLst/>
              </a:rPr>
              <a:t>Failure to protect a child from harm can include: unlimited access to the home by many outsiders, access to medications, dangerous objects and animals, lack of adequate supervision, etc. </a:t>
            </a:r>
          </a:p>
          <a:p>
            <a:pPr marL="0" indent="0">
              <a:buFontTx/>
              <a:buNone/>
            </a:pPr>
            <a:r>
              <a:rPr lang="en-US" b="1" dirty="0">
                <a:effectLst/>
              </a:rPr>
              <a:t>Dangerous Home Environment- </a:t>
            </a:r>
            <a:r>
              <a:rPr lang="en-US" dirty="0">
                <a:effectLst/>
              </a:rPr>
              <a:t>Access to medications, the presence of dangerous objects and/or animals, lack of adequate supervision, etc. </a:t>
            </a:r>
            <a:endParaRPr lang="en-US" dirty="0"/>
          </a:p>
        </p:txBody>
      </p:sp>
      <p:sp>
        <p:nvSpPr>
          <p:cNvPr id="4" name="Slide Number Placeholder 3"/>
          <p:cNvSpPr>
            <a:spLocks noGrp="1"/>
          </p:cNvSpPr>
          <p:nvPr>
            <p:ph type="sldNum" sz="quarter" idx="10"/>
          </p:nvPr>
        </p:nvSpPr>
        <p:spPr/>
        <p:txBody>
          <a:bodyPr/>
          <a:lstStyle/>
          <a:p>
            <a:fld id="{56071628-EEC2-4406-B448-BBDF0EB7B158}" type="slidenum">
              <a:rPr lang="en-US" smtClean="0"/>
              <a:t>13</a:t>
            </a:fld>
            <a:endParaRPr lang="en-US" dirty="0"/>
          </a:p>
        </p:txBody>
      </p:sp>
    </p:spTree>
    <p:extLst>
      <p:ext uri="{BB962C8B-B14F-4D97-AF65-F5344CB8AC3E}">
        <p14:creationId xmlns:p14="http://schemas.microsoft.com/office/powerpoint/2010/main" val="10764766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national estimated total cost of substantiated</a:t>
            </a:r>
            <a:r>
              <a:rPr lang="en-US" baseline="0" dirty="0" smtClean="0"/>
              <a:t> child maltreatment from 2015 is more than $428 Billion. This </a:t>
            </a:r>
            <a:r>
              <a:rPr lang="en-US" baseline="0" dirty="0"/>
              <a:t>is due to the lifelong adverse health, social, and economic consequences for survivors of child maltreatment</a:t>
            </a:r>
            <a:r>
              <a:rPr lang="en-US" baseline="0" dirty="0" smtClean="0"/>
              <a:t>. The estimated total also includes intangible costs due to pain, suffering and grief resulting from child maltreatment victims and their communities (</a:t>
            </a:r>
            <a:r>
              <a:rPr lang="da-DK" baseline="0" dirty="0" smtClean="0"/>
              <a:t>Peterson, C., Florence, C. &amp; Klevens, J., 2018)</a:t>
            </a:r>
            <a:r>
              <a:rPr lang="en-US" baseline="0" dirty="0" smtClean="0"/>
              <a:t>. </a:t>
            </a:r>
            <a:endParaRPr lang="en-US" sz="1200" strike="sngStrik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071628-EEC2-4406-B448-BBDF0EB7B158}" type="slidenum">
              <a:rPr lang="en-US" smtClean="0"/>
              <a:t>14</a:t>
            </a:fld>
            <a:endParaRPr lang="en-US" dirty="0"/>
          </a:p>
        </p:txBody>
      </p:sp>
    </p:spTree>
    <p:extLst>
      <p:ext uri="{BB962C8B-B14F-4D97-AF65-F5344CB8AC3E}">
        <p14:creationId xmlns:p14="http://schemas.microsoft.com/office/powerpoint/2010/main" val="2348908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a:solidFill>
                  <a:schemeClr val="tx1"/>
                </a:solidFill>
                <a:effectLst/>
                <a:latin typeface="+mn-lt"/>
                <a:ea typeface="+mn-ea"/>
                <a:cs typeface="+mn-cs"/>
              </a:rPr>
              <a:t>Before we go further in today’s presentation, I want to let you know that I encourage your questions and participation. I am bringing this information to you today because you interact with families and children on a regular basis</a:t>
            </a:r>
            <a:r>
              <a:rPr lang="en-US" sz="1200" i="1"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By actively participating, your insights and experiences with families will make an invaluable contribution to all of us in this room. </a:t>
            </a:r>
          </a:p>
          <a:p>
            <a:r>
              <a:rPr lang="en-US" sz="1200" b="0" i="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6071628-EEC2-4406-B448-BBDF0EB7B158}" type="slidenum">
              <a:rPr lang="en-US" smtClean="0"/>
              <a:t>15</a:t>
            </a:fld>
            <a:endParaRPr lang="en-US" dirty="0"/>
          </a:p>
        </p:txBody>
      </p:sp>
    </p:spTree>
    <p:extLst>
      <p:ext uri="{BB962C8B-B14F-4D97-AF65-F5344CB8AC3E}">
        <p14:creationId xmlns:p14="http://schemas.microsoft.com/office/powerpoint/2010/main" val="2768581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a:solidFill>
                  <a:schemeClr val="tx1"/>
                </a:solidFill>
                <a:effectLst/>
                <a:latin typeface="+mn-lt"/>
                <a:ea typeface="+mn-ea"/>
                <a:cs typeface="+mn-cs"/>
              </a:rPr>
              <a:t>We are about to go into some language from parts of the code. You can refer to a more complete code in the </a:t>
            </a:r>
            <a:r>
              <a:rPr lang="en-US" sz="1200" b="1" kern="1200" dirty="0">
                <a:solidFill>
                  <a:schemeClr val="tx1"/>
                </a:solidFill>
                <a:effectLst/>
                <a:latin typeface="+mn-lt"/>
                <a:ea typeface="+mn-ea"/>
                <a:cs typeface="+mn-cs"/>
              </a:rPr>
              <a:t>Georgia Code Handout (Appendix D) </a:t>
            </a:r>
            <a:r>
              <a:rPr lang="en-US" sz="1200" kern="1200" dirty="0">
                <a:solidFill>
                  <a:schemeClr val="tx1"/>
                </a:solidFill>
                <a:effectLst/>
                <a:latin typeface="+mn-lt"/>
                <a:ea typeface="+mn-ea"/>
                <a:cs typeface="+mn-cs"/>
              </a:rPr>
              <a:t>provided.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Georgia, abuse includes physical abuse, emotional abuse; sexual abuse or sexual exploitation; prenatal abuse; or the commission of an act of family violence as defined in Code Section 19-13-1 in the presence of a child. An act includes a single act, multiple acts, or a continuing course of conduct. As used in this subparagraph, the term "presence" means physically present or able to see or hear. (O.C.G.A </a:t>
            </a:r>
            <a:r>
              <a:rPr lang="en-US" sz="1200" u="none" strike="noStrike" kern="1200" dirty="0">
                <a:solidFill>
                  <a:schemeClr val="tx1"/>
                </a:solidFill>
                <a:effectLst/>
                <a:latin typeface="+mn-lt"/>
                <a:ea typeface="+mn-ea"/>
                <a:cs typeface="+mn-cs"/>
                <a:hlinkClick r:id="rId3"/>
              </a:rPr>
              <a:t>§ 15-11-2 (2) (A) (2015)</a:t>
            </a:r>
            <a:r>
              <a:rPr lang="en-US" sz="1200" kern="1200" dirty="0">
                <a:solidFill>
                  <a:schemeClr val="tx1"/>
                </a:solidFill>
                <a:effectLst/>
                <a:latin typeface="+mn-lt"/>
                <a:ea typeface="+mn-ea"/>
                <a:cs typeface="+mn-cs"/>
              </a:rPr>
              <a:t>)</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Some of you may be wondering what O.C.G.A stands for, it is merely the acronym for the Official Code of Georgia Annotated. It is where all the different official laws of Georgia are published. There are various chapters and sections where you can find certain laws and material.</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 Official Code of Georgia Annotated can be accessed online at the Georgia General Assembly’s website (</a:t>
            </a:r>
            <a:r>
              <a:rPr lang="en-US" sz="1200" i="1" u="sng" kern="1200" dirty="0">
                <a:solidFill>
                  <a:schemeClr val="tx1"/>
                </a:solidFill>
                <a:effectLst/>
                <a:latin typeface="+mn-lt"/>
                <a:ea typeface="+mn-ea"/>
                <a:cs typeface="+mn-cs"/>
                <a:hlinkClick r:id="rId4"/>
              </a:rPr>
              <a:t>http://www.legis.ga.gov/en-US/default.aspx)</a:t>
            </a:r>
            <a:r>
              <a:rPr lang="en-US" sz="1200" i="1" kern="1200" dirty="0">
                <a:solidFill>
                  <a:schemeClr val="tx1"/>
                </a:solidFill>
                <a:effectLst/>
                <a:latin typeface="+mn-lt"/>
                <a:ea typeface="+mn-ea"/>
                <a:cs typeface="+mn-cs"/>
              </a:rPr>
              <a:t> or through the Office of the Child Advocate (https://oca.georgia.gov/mandated-reporter) and DFCS provides access to certain Code language(</a:t>
            </a:r>
            <a:r>
              <a:rPr lang="en-US" sz="1200" i="1" u="sng" kern="1200" dirty="0">
                <a:solidFill>
                  <a:schemeClr val="tx1"/>
                </a:solidFill>
                <a:effectLst/>
                <a:latin typeface="+mn-lt"/>
                <a:ea typeface="+mn-ea"/>
                <a:cs typeface="+mn-cs"/>
                <a:hlinkClick r:id="rId5"/>
              </a:rPr>
              <a:t>http://dfcs.dhs.georgia.gov/child-abuse-neglect)</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 Georgia, the law is very intentional to </a:t>
            </a:r>
            <a:r>
              <a:rPr lang="en-US" sz="1200" b="1" kern="1200" dirty="0">
                <a:solidFill>
                  <a:schemeClr val="tx1"/>
                </a:solidFill>
                <a:effectLst/>
                <a:latin typeface="+mn-lt"/>
                <a:ea typeface="+mn-ea"/>
                <a:cs typeface="+mn-cs"/>
              </a:rPr>
              <a:t>exclude physical forms of discipline</a:t>
            </a:r>
            <a:r>
              <a:rPr lang="en-US" sz="1200" kern="1200" dirty="0">
                <a:solidFill>
                  <a:schemeClr val="tx1"/>
                </a:solidFill>
                <a:effectLst/>
                <a:latin typeface="+mn-lt"/>
                <a:ea typeface="+mn-ea"/>
                <a:cs typeface="+mn-cs"/>
              </a:rPr>
              <a:t>, however the line between physical discipline and abuse is not clear. While corporal punishment is allowed there are limits. Corporal punishment that </a:t>
            </a:r>
            <a:r>
              <a:rPr lang="en-US" sz="1200" b="1" kern="1200" dirty="0">
                <a:solidFill>
                  <a:schemeClr val="tx1"/>
                </a:solidFill>
                <a:effectLst/>
                <a:latin typeface="+mn-lt"/>
                <a:ea typeface="+mn-ea"/>
                <a:cs typeface="+mn-cs"/>
              </a:rPr>
              <a:t>leaves marks or physical injuries </a:t>
            </a:r>
            <a:r>
              <a:rPr lang="en-US" sz="1200" kern="1200" dirty="0">
                <a:solidFill>
                  <a:schemeClr val="tx1"/>
                </a:solidFill>
                <a:effectLst/>
                <a:latin typeface="+mn-lt"/>
                <a:ea typeface="+mn-ea"/>
                <a:cs typeface="+mn-cs"/>
              </a:rPr>
              <a:t>(such as bruises) is not legal. If you are concerned about visible markings, punishments that seem excessive or you suspect child abuse, report it to DFCS immediately!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Under Code Section 19-7-5(4), which deals with mandated reports ‘Child abuse’ is defined slightly differently here it includes:</a:t>
            </a:r>
          </a:p>
          <a:p>
            <a:r>
              <a:rPr lang="en-US" sz="1200" kern="1200" dirty="0">
                <a:solidFill>
                  <a:schemeClr val="tx1"/>
                </a:solidFill>
                <a:effectLst/>
                <a:latin typeface="+mn-lt"/>
                <a:ea typeface="+mn-ea"/>
                <a:cs typeface="+mn-cs"/>
              </a:rPr>
              <a:t>	(A) Physical injury or death inflicted upon a child by a parent or caretaker thereof by other than accidental means; provided, however, that physical forms of discipline may be used as long as there is no physical injury to the child;</a:t>
            </a:r>
          </a:p>
          <a:p>
            <a:r>
              <a:rPr lang="en-US" sz="1200" kern="1200" dirty="0">
                <a:solidFill>
                  <a:schemeClr val="tx1"/>
                </a:solidFill>
                <a:effectLst/>
                <a:latin typeface="+mn-lt"/>
                <a:ea typeface="+mn-ea"/>
                <a:cs typeface="+mn-cs"/>
              </a:rPr>
              <a:t>	(B) Neglect or exploitation of a child by a parent or caretaker thereof;</a:t>
            </a:r>
          </a:p>
          <a:p>
            <a:r>
              <a:rPr lang="en-US" sz="1200" kern="1200" dirty="0">
                <a:solidFill>
                  <a:schemeClr val="tx1"/>
                </a:solidFill>
                <a:effectLst/>
                <a:latin typeface="+mn-lt"/>
                <a:ea typeface="+mn-ea"/>
                <a:cs typeface="+mn-cs"/>
              </a:rPr>
              <a:t>	(C) </a:t>
            </a:r>
            <a:r>
              <a:rPr lang="en-US" sz="1200" b="1" kern="1200" dirty="0">
                <a:solidFill>
                  <a:schemeClr val="tx1"/>
                </a:solidFill>
                <a:effectLst/>
                <a:latin typeface="+mn-lt"/>
                <a:ea typeface="+mn-ea"/>
                <a:cs typeface="+mn-cs"/>
              </a:rPr>
              <a:t>Endangering a child;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(D) Sexual abuse of a child; or</a:t>
            </a:r>
          </a:p>
          <a:p>
            <a:r>
              <a:rPr lang="en-US" sz="1200" kern="1200" dirty="0">
                <a:solidFill>
                  <a:schemeClr val="tx1"/>
                </a:solidFill>
                <a:effectLst/>
                <a:latin typeface="+mn-lt"/>
                <a:ea typeface="+mn-ea"/>
                <a:cs typeface="+mn-cs"/>
              </a:rPr>
              <a:t>	(E) Sexual exploitation of a child.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statute </a:t>
            </a:r>
            <a:r>
              <a:rPr lang="en-US" sz="1200" b="1" kern="1200" dirty="0">
                <a:solidFill>
                  <a:schemeClr val="tx1"/>
                </a:solidFill>
                <a:effectLst/>
                <a:latin typeface="+mn-lt"/>
                <a:ea typeface="+mn-ea"/>
                <a:cs typeface="+mn-cs"/>
              </a:rPr>
              <a:t>expands what is defined as mandated child abuse reporting under OCGA 19-7-5 to include endangering a child. </a:t>
            </a:r>
            <a:r>
              <a:rPr lang="en-US" sz="1200" kern="1200" dirty="0">
                <a:solidFill>
                  <a:schemeClr val="tx1"/>
                </a:solidFill>
                <a:effectLst/>
                <a:latin typeface="+mn-lt"/>
                <a:ea typeface="+mn-ea"/>
                <a:cs typeface="+mn-cs"/>
              </a:rPr>
              <a:t>Under other section of the Code endangerment can include:</a:t>
            </a:r>
          </a:p>
          <a:p>
            <a:r>
              <a:rPr lang="en-US" sz="1200" kern="1200" dirty="0">
                <a:solidFill>
                  <a:schemeClr val="tx1"/>
                </a:solidFill>
                <a:effectLst/>
                <a:latin typeface="+mn-lt"/>
                <a:ea typeface="+mn-ea"/>
                <a:cs typeface="+mn-cs"/>
              </a:rPr>
              <a:t>▪ when a person intentionally allows a child under the age of 18 to witness the commission of a forcible felony, battery, or family violence battery;</a:t>
            </a:r>
          </a:p>
          <a:p>
            <a:r>
              <a:rPr lang="en-US" sz="1200" kern="1200" dirty="0">
                <a:solidFill>
                  <a:schemeClr val="tx1"/>
                </a:solidFill>
                <a:effectLst/>
                <a:latin typeface="+mn-lt"/>
                <a:ea typeface="+mn-ea"/>
                <a:cs typeface="+mn-cs"/>
              </a:rPr>
              <a:t>▪ or a person has knowledge that a child under the age of 18 is present and sees or hears the act, commits a forcible felony, battery, or family violence battery.</a:t>
            </a:r>
          </a:p>
          <a:p>
            <a:r>
              <a:rPr lang="en-US" sz="1200" kern="1200" dirty="0">
                <a:solidFill>
                  <a:schemeClr val="tx1"/>
                </a:solidFill>
                <a:effectLst/>
                <a:latin typeface="+mn-lt"/>
                <a:ea typeface="+mn-ea"/>
                <a:cs typeface="+mn-cs"/>
              </a:rPr>
              <a:t>▪ Any person who intentionally causes or permits a child to be present where any person is manufacturing methamphetamine;</a:t>
            </a:r>
          </a:p>
          <a:p>
            <a:r>
              <a:rPr lang="en-US" sz="1200" kern="1200" dirty="0">
                <a:solidFill>
                  <a:schemeClr val="tx1"/>
                </a:solidFill>
                <a:effectLst/>
                <a:latin typeface="+mn-lt"/>
                <a:ea typeface="+mn-ea"/>
                <a:cs typeface="+mn-cs"/>
              </a:rPr>
              <a:t>▪ Driving under the influence with a child in the vehicle;</a:t>
            </a:r>
          </a:p>
          <a:p>
            <a:r>
              <a:rPr lang="en-US" sz="1200" kern="1200" dirty="0">
                <a:solidFill>
                  <a:schemeClr val="tx1"/>
                </a:solidFill>
                <a:effectLst/>
                <a:latin typeface="+mn-lt"/>
                <a:ea typeface="+mn-ea"/>
                <a:cs typeface="+mn-cs"/>
              </a:rPr>
              <a:t>▪ Prenatal abuse.</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56071628-EEC2-4406-B448-BBDF0EB7B158}"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29416389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While injuries can occur accidentally when a child is at play, physical abuse should be suspected if the explanations do not fit the injury or if a pattern of frequency is apparent. Physical abuse teaches children to be submissive, fearful, and/or aggressive. It also teaches them that hitting is a way to control others or solve problems (National Child Traumatic Stress Network, 2009). This is reflected in the child’s ability to handle stressful situations and how they interact with other children and authority figures.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6071628-EEC2-4406-B448-BBDF0EB7B158}" type="slidenum">
              <a:rPr lang="en-US" smtClean="0"/>
              <a:t>17</a:t>
            </a:fld>
            <a:endParaRPr lang="en-US" dirty="0"/>
          </a:p>
        </p:txBody>
      </p:sp>
    </p:spTree>
    <p:extLst>
      <p:ext uri="{BB962C8B-B14F-4D97-AF65-F5344CB8AC3E}">
        <p14:creationId xmlns:p14="http://schemas.microsoft.com/office/powerpoint/2010/main" val="4023229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The presence of many injuries in various stages of healing makes it obvious that the injuries did not all occur as a result of one accident.</a:t>
            </a:r>
          </a:p>
          <a:p>
            <a:r>
              <a:rPr lang="en-US" sz="1200" kern="1200" dirty="0">
                <a:solidFill>
                  <a:schemeClr val="tx1"/>
                </a:solidFill>
                <a:effectLst/>
                <a:latin typeface="+mn-lt"/>
                <a:ea typeface="+mn-ea"/>
                <a:cs typeface="+mn-cs"/>
              </a:rPr>
              <a:t>Physical indicators of abuse include bruises; lacerations; swollen areas; and marks on the child’s face, head, back, chest, genital area, buttocks or thighs. Wounds like human bite marks, cigarette burns, broken bones, puncture marks or missing hair may indicate abuse.</a:t>
            </a:r>
          </a:p>
          <a:p>
            <a:r>
              <a:rPr lang="en-US" sz="1200" kern="1200" dirty="0">
                <a:solidFill>
                  <a:schemeClr val="tx1"/>
                </a:solidFill>
                <a:effectLst/>
                <a:latin typeface="+mn-lt"/>
                <a:ea typeface="+mn-ea"/>
                <a:cs typeface="+mn-cs"/>
              </a:rPr>
              <a:t>A child’s behavior might also signal that something is wrong. Victims of physical abuse may display withdrawn or aggressive behavioral extremes, be self-destructive, complain of soreness or uncomfortable movement, wear clothing that is inappropriate for the weather, express discomfort with physical contact or become chronic runaways (Cavanagh, 2015).</a:t>
            </a: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6071628-EEC2-4406-B448-BBDF0EB7B158}" type="slidenum">
              <a:rPr lang="en-US" smtClean="0"/>
              <a:t>18</a:t>
            </a:fld>
            <a:endParaRPr lang="en-US" dirty="0"/>
          </a:p>
        </p:txBody>
      </p:sp>
    </p:spTree>
    <p:extLst>
      <p:ext uri="{BB962C8B-B14F-4D97-AF65-F5344CB8AC3E}">
        <p14:creationId xmlns:p14="http://schemas.microsoft.com/office/powerpoint/2010/main" val="17444451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Inflicted burns are uniform in depth (such as cigarette burns, matches, etc.). They are usually located on buttocks, perineum or extremities. Immersion burns (into hot water or other liquid) are almost always non-accidental and are consider abuse. These may be seen on children’s hands, feet, or buttocks. This type of abuse is usually associated with “</a:t>
            </a:r>
            <a:r>
              <a:rPr lang="en-US" sz="1200" kern="1200" dirty="0" err="1">
                <a:solidFill>
                  <a:schemeClr val="tx1"/>
                </a:solidFill>
                <a:effectLst/>
                <a:latin typeface="+mn-lt"/>
                <a:ea typeface="+mn-ea"/>
                <a:cs typeface="+mn-cs"/>
              </a:rPr>
              <a:t>potty</a:t>
            </a:r>
            <a:r>
              <a:rPr lang="en-US" sz="1200" kern="1200" dirty="0">
                <a:solidFill>
                  <a:schemeClr val="tx1"/>
                </a:solidFill>
                <a:effectLst/>
                <a:latin typeface="+mn-lt"/>
                <a:ea typeface="+mn-ea"/>
                <a:cs typeface="+mn-cs"/>
              </a:rPr>
              <a:t> training” and children soiling their cloths. If burns are caused by water, coffee, tea, soup or any liquid, splash marks typically indicate accidental burns. Always consider the age of the child, and if the injury makes sense.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Many children that are victims of “shaken baby syndrome” do not show warning signs of abuse. Signs of head trauma may not appear until 12-24 hours after the incident. Many parents bring their child to the hospital thinking it is an illness or saying their infant fell off the bed or couch.  Be aware that “shaken baby syndrome” is typically seen in young infants or children that cannot roll over and the injuries are not consistent with falling that distance.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56071628-EEC2-4406-B448-BBDF0EB7B158}" type="slidenum">
              <a:rPr lang="en-US" smtClean="0"/>
              <a:t>19</a:t>
            </a:fld>
            <a:endParaRPr lang="en-US" dirty="0"/>
          </a:p>
        </p:txBody>
      </p:sp>
    </p:spTree>
    <p:extLst>
      <p:ext uri="{BB962C8B-B14F-4D97-AF65-F5344CB8AC3E}">
        <p14:creationId xmlns:p14="http://schemas.microsoft.com/office/powerpoint/2010/main" val="4139488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Thank you for joining me today to talk about your role as a mandated reporter. During this training, I will help you learn not only how to fulfill your legal obligation but to advocate on the behalf of children to prevent further abuse. </a:t>
            </a:r>
          </a:p>
          <a:p>
            <a:r>
              <a:rPr lang="en-US" sz="1200" i="1" kern="1200" dirty="0">
                <a:solidFill>
                  <a:schemeClr val="tx1"/>
                </a:solidFill>
                <a:effectLst/>
                <a:latin typeface="+mn-lt"/>
                <a:ea typeface="+mn-ea"/>
                <a:cs typeface="+mn-cs"/>
              </a:rPr>
              <a:t>Give your name, organization (if applicable) and identify yourself as a </a:t>
            </a:r>
            <a:r>
              <a:rPr lang="en-US" sz="1200" b="1" i="1" kern="1200" dirty="0">
                <a:solidFill>
                  <a:schemeClr val="tx1"/>
                </a:solidFill>
                <a:effectLst/>
                <a:latin typeface="+mn-lt"/>
                <a:ea typeface="+mn-ea"/>
                <a:cs typeface="+mn-cs"/>
              </a:rPr>
              <a:t>Local Council or Community Partner with Prevent Child Abuse Georgia.</a:t>
            </a:r>
            <a:r>
              <a:rPr lang="en-US" sz="1200" i="1" kern="1200" dirty="0">
                <a:solidFill>
                  <a:schemeClr val="tx1"/>
                </a:solidFill>
                <a:effectLst/>
                <a:latin typeface="+mn-lt"/>
                <a:ea typeface="+mn-ea"/>
                <a:cs typeface="+mn-cs"/>
              </a:rPr>
              <a:t> Tell your audience something about yourself that establishes your involvement with this topic. Keep introductions short. </a:t>
            </a:r>
            <a:endParaRPr lang="en-US" sz="1200" i="1" kern="1200" dirty="0" smtClean="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dirty="0"/>
              <a:t>Optional</a:t>
            </a:r>
            <a:r>
              <a:rPr lang="en-US" baseline="0" dirty="0"/>
              <a:t> Videos to pull up</a:t>
            </a:r>
          </a:p>
          <a:p>
            <a:r>
              <a:rPr lang="en-US" dirty="0"/>
              <a:t>http://developingchild.harvard.edu/resources/the-brain-architecture-game/</a:t>
            </a:r>
          </a:p>
          <a:p>
            <a:r>
              <a:rPr lang="en-US" dirty="0"/>
              <a:t>Safe to Sleep</a:t>
            </a:r>
            <a:r>
              <a:rPr lang="en-US" baseline="0" dirty="0"/>
              <a:t>  </a:t>
            </a:r>
            <a:r>
              <a:rPr lang="en-US" sz="1200" i="1" kern="1200" dirty="0">
                <a:solidFill>
                  <a:schemeClr val="tx1"/>
                </a:solidFill>
                <a:effectLst/>
                <a:latin typeface="+mn-lt"/>
                <a:ea typeface="+mn-ea"/>
                <a:cs typeface="+mn-cs"/>
              </a:rPr>
              <a:t>https://www.youtube.com/watch?v=ks9ew3lYRe4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ACEs video  </a:t>
            </a:r>
            <a:r>
              <a:rPr lang="en-US" sz="1200" i="1" u="sng" kern="1200" dirty="0">
                <a:solidFill>
                  <a:schemeClr val="tx1"/>
                </a:solidFill>
                <a:effectLst/>
                <a:latin typeface="+mn-lt"/>
                <a:ea typeface="+mn-ea"/>
                <a:cs typeface="+mn-cs"/>
                <a:hlinkClick r:id="rId3"/>
              </a:rPr>
              <a:t>https://vimeo.com/139998006</a:t>
            </a:r>
            <a:r>
              <a:rPr lang="en-US" sz="1200" i="1"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Neglect video  </a:t>
            </a:r>
            <a:r>
              <a:rPr lang="en-US" sz="1200" kern="1200" dirty="0">
                <a:solidFill>
                  <a:schemeClr val="tx1"/>
                </a:solidFill>
                <a:effectLst/>
                <a:latin typeface="+mn-lt"/>
                <a:ea typeface="+mn-ea"/>
                <a:cs typeface="+mn-cs"/>
              </a:rPr>
              <a:t>http://developingchild.harvard.edu/resourcetag/neglect/</a:t>
            </a:r>
          </a:p>
          <a:p>
            <a:r>
              <a:rPr lang="en-US" dirty="0"/>
              <a:t> </a:t>
            </a:r>
          </a:p>
          <a:p>
            <a:endParaRPr lang="en-US" dirty="0"/>
          </a:p>
        </p:txBody>
      </p:sp>
      <p:sp>
        <p:nvSpPr>
          <p:cNvPr id="4" name="Slide Number Placeholder 3"/>
          <p:cNvSpPr>
            <a:spLocks noGrp="1"/>
          </p:cNvSpPr>
          <p:nvPr>
            <p:ph type="sldNum" sz="quarter" idx="10"/>
          </p:nvPr>
        </p:nvSpPr>
        <p:spPr/>
        <p:txBody>
          <a:bodyPr/>
          <a:lstStyle/>
          <a:p>
            <a:fld id="{56071628-EEC2-4406-B448-BBDF0EB7B158}" type="slidenum">
              <a:rPr lang="en-US" smtClean="0"/>
              <a:t>2</a:t>
            </a:fld>
            <a:endParaRPr lang="en-US" dirty="0"/>
          </a:p>
        </p:txBody>
      </p:sp>
    </p:spTree>
    <p:extLst>
      <p:ext uri="{BB962C8B-B14F-4D97-AF65-F5344CB8AC3E}">
        <p14:creationId xmlns:p14="http://schemas.microsoft.com/office/powerpoint/2010/main" val="6513519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As a medical professional working or volunteering, you are legally required to report </a:t>
            </a:r>
            <a:r>
              <a:rPr lang="en-US" sz="1200" kern="1200" dirty="0">
                <a:solidFill>
                  <a:schemeClr val="tx1"/>
                </a:solidFill>
                <a:effectLst/>
                <a:latin typeface="+mn-lt"/>
                <a:ea typeface="+mn-ea"/>
                <a:cs typeface="+mn-cs"/>
              </a:rPr>
              <a:t>prenatal abuse as is defined above. Reports can only be made at or during birth  but can be based on actions during pregnancy or at birth. In the next few slides we will discuss criteria to identify affected infants, making a report and working with DFCS to create a Plan of Safe Care.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Controlled Substances: </a:t>
            </a:r>
            <a:r>
              <a:rPr lang="en-US" dirty="0" smtClean="0"/>
              <a:t>Drugs and narcotics that are illegal or only legal to possess with a lawful prescription.</a:t>
            </a:r>
            <a:r>
              <a:rPr lang="en-US" baseline="0" dirty="0" smtClean="0"/>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071628-EEC2-4406-B448-BBDF0EB7B1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45994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Medical Professionals working or volunteering at a healthcare facility or birthing center are </a:t>
            </a:r>
            <a:r>
              <a:rPr lang="en-US" sz="1200" b="1" dirty="0"/>
              <a:t>legally required to report infants they identify as affected.</a:t>
            </a:r>
            <a:endParaRPr lang="en-US" sz="1200" dirty="0"/>
          </a:p>
          <a:p>
            <a:pPr lvl="0"/>
            <a:endParaRPr lang="en-US" sz="1200" kern="1200" baseline="0" dirty="0">
              <a:solidFill>
                <a:schemeClr val="tx1"/>
              </a:solidFill>
              <a:effectLst/>
              <a:latin typeface="+mn-lt"/>
              <a:ea typeface="+mn-ea"/>
              <a:cs typeface="+mn-cs"/>
            </a:endParaRPr>
          </a:p>
          <a:p>
            <a:pPr lvl="0"/>
            <a:r>
              <a:rPr lang="en-US" sz="1200" kern="1200" baseline="0" dirty="0">
                <a:solidFill>
                  <a:schemeClr val="tx1"/>
                </a:solidFill>
                <a:effectLst/>
                <a:latin typeface="+mn-lt"/>
                <a:ea typeface="+mn-ea"/>
                <a:cs typeface="+mn-cs"/>
              </a:rPr>
              <a:t>The definition of ‘affected’ has been updated and include the following criteria (criteria in italics have been updated): </a:t>
            </a:r>
          </a:p>
          <a:p>
            <a:pPr lvl="0"/>
            <a:r>
              <a:rPr lang="en-US" sz="1200" i="1" kern="1200" baseline="0" dirty="0">
                <a:solidFill>
                  <a:schemeClr val="tx1"/>
                </a:solidFill>
                <a:effectLst/>
                <a:latin typeface="+mn-lt"/>
                <a:ea typeface="+mn-ea"/>
                <a:cs typeface="+mn-cs"/>
              </a:rPr>
              <a:t>1. </a:t>
            </a:r>
            <a:r>
              <a:rPr lang="en-US" sz="1200" i="1" kern="1200" dirty="0">
                <a:solidFill>
                  <a:schemeClr val="tx1"/>
                </a:solidFill>
                <a:effectLst/>
                <a:latin typeface="+mn-lt"/>
                <a:ea typeface="+mn-ea"/>
                <a:cs typeface="+mn-cs"/>
              </a:rPr>
              <a:t>The mother testing positive at birth for illegal substances; </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2. The mother testing positive at birth for prescription drugs due to misuse;  </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NOTE:</a:t>
            </a:r>
            <a:r>
              <a:rPr lang="en-US" sz="1200" i="1" kern="1200" dirty="0">
                <a:solidFill>
                  <a:schemeClr val="tx1"/>
                </a:solidFill>
                <a:effectLst/>
                <a:latin typeface="+mn-lt"/>
                <a:ea typeface="+mn-ea"/>
                <a:cs typeface="+mn-cs"/>
              </a:rPr>
              <a:t> Prescription drug misuse is the use of medication without a prescription, the use of medication in a way other than prescribed, or for the experience or feeling the medication causes. </a:t>
            </a:r>
            <a:endParaRPr lang="en-US" sz="12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3. The mother tested positive for illegal substances or prescription drugs due to misuse during pregnancy;</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NOTE:</a:t>
            </a:r>
            <a:r>
              <a:rPr lang="en-US" sz="1200" i="1" kern="1200" dirty="0">
                <a:solidFill>
                  <a:schemeClr val="tx1"/>
                </a:solidFill>
                <a:effectLst/>
                <a:latin typeface="+mn-lt"/>
                <a:ea typeface="+mn-ea"/>
                <a:cs typeface="+mn-cs"/>
              </a:rPr>
              <a:t> This report should only be accepted after the infant is born</a:t>
            </a:r>
            <a:r>
              <a:rPr lang="en-US" sz="1200" kern="1200" dirty="0">
                <a:solidFill>
                  <a:schemeClr val="tx1"/>
                </a:solidFill>
                <a:effectLst/>
                <a:latin typeface="+mn-lt"/>
                <a:ea typeface="+mn-ea"/>
                <a:cs typeface="+mn-cs"/>
              </a:rPr>
              <a:t>.</a:t>
            </a:r>
          </a:p>
          <a:p>
            <a:pPr lvl="0"/>
            <a:r>
              <a:rPr lang="en-US" sz="1200" i="1" kern="1200" dirty="0">
                <a:solidFill>
                  <a:schemeClr val="tx1"/>
                </a:solidFill>
                <a:effectLst/>
                <a:latin typeface="+mn-lt"/>
                <a:ea typeface="+mn-ea"/>
                <a:cs typeface="+mn-cs"/>
              </a:rPr>
              <a:t>4. The mother self-disclosed at birth a substance or alcohol use problem and use during pregnancy;</a:t>
            </a:r>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The infant is experiencing symptoms of withdrawal, or exhibiting harmful effects in his/her physical appearance or functioning;  </a:t>
            </a:r>
          </a:p>
          <a:p>
            <a:pPr lvl="0"/>
            <a:r>
              <a:rPr lang="en-US" sz="1200" kern="1200" dirty="0">
                <a:solidFill>
                  <a:schemeClr val="tx1"/>
                </a:solidFill>
                <a:effectLst/>
                <a:latin typeface="+mn-lt"/>
                <a:ea typeface="+mn-ea"/>
                <a:cs typeface="+mn-cs"/>
              </a:rPr>
              <a:t>The infant has tested positive for the presence of a substance or a metabolite thereof in his/her body, blood, urine or meconium; or  </a:t>
            </a:r>
          </a:p>
          <a:p>
            <a:pPr lvl="0"/>
            <a:r>
              <a:rPr lang="en-US" sz="1200" kern="1200" dirty="0">
                <a:solidFill>
                  <a:schemeClr val="tx1"/>
                </a:solidFill>
                <a:effectLst/>
                <a:latin typeface="+mn-lt"/>
                <a:ea typeface="+mn-ea"/>
                <a:cs typeface="+mn-cs"/>
              </a:rPr>
              <a:t>The infant has symptoms of a Fetal Alcohol Spectrum Disorder.  </a:t>
            </a:r>
          </a:p>
          <a:p>
            <a:endParaRPr lang="en-US" dirty="0"/>
          </a:p>
          <a:p>
            <a:endParaRPr lang="en-US" dirty="0"/>
          </a:p>
        </p:txBody>
      </p:sp>
      <p:sp>
        <p:nvSpPr>
          <p:cNvPr id="4" name="Slide Number Placeholder 3"/>
          <p:cNvSpPr>
            <a:spLocks noGrp="1"/>
          </p:cNvSpPr>
          <p:nvPr>
            <p:ph type="sldNum" sz="quarter" idx="10"/>
          </p:nvPr>
        </p:nvSpPr>
        <p:spPr/>
        <p:txBody>
          <a:bodyPr/>
          <a:lstStyle/>
          <a:p>
            <a:fld id="{A357A41D-6CDD-446A-8F8E-A75EE4F2CDAA}" type="slidenum">
              <a:rPr lang="en-US" smtClean="0"/>
              <a:t>21</a:t>
            </a:fld>
            <a:endParaRPr lang="en-US"/>
          </a:p>
        </p:txBody>
      </p:sp>
    </p:spTree>
    <p:extLst>
      <p:ext uri="{BB962C8B-B14F-4D97-AF65-F5344CB8AC3E}">
        <p14:creationId xmlns:p14="http://schemas.microsoft.com/office/powerpoint/2010/main" val="41550004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kern="1200" dirty="0">
                <a:solidFill>
                  <a:schemeClr val="tx1"/>
                </a:solidFill>
                <a:effectLst/>
                <a:latin typeface="+mn-lt"/>
                <a:ea typeface="+mn-ea"/>
                <a:cs typeface="+mn-cs"/>
              </a:rPr>
              <a:t>Reports should include any type of substance abuse, medical reports/ diagnosis, mother’s ability to protect infant, and other household information. Often this is a social worker or other designated mandated reporter in the hospital setting that will make the report, however if your clinic or medical setting does not, be prepared to make the report yourself.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071628-EEC2-4406-B448-BBDF0EB7B1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7268836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dirty="0"/>
              <a:t>When a report of prenatal drug exposure is made, DFCS facilitates a Plan of Safe Care meeting in which medical professionals participate to engage the family and the family’s support network to address the situation. The written plan includes addressing the medical, behavioral, developmental, social and emotional well-being of the family. </a:t>
            </a:r>
          </a:p>
          <a:p>
            <a:pPr algn="l"/>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071628-EEC2-4406-B448-BBDF0EB7B15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233911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“Those who don’t cruise rarely bruise” is in reference to the idea that immobile infants should not experience a great deal of bruising. Accidents involving immobile infants do occur, but when there is an inconsistent story or the bruises are in various stages of healing, there may be a problem.</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 is important to understand the difference between corporal punishment and physical abuse. Corporal punishment is legal in the state of Georgia. Physical abuse is not. The line between corporal punishment and physical abuse is the injury.  Lasting marks or injuries that result from punishment indicate abuse. Examples include: a bruise, a burn, a missing patch of hair, or a welt. We have also listed some professionals permitted to  take photos of child’s injuries without parental permission.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b="1" i="1" u="sng" dirty="0"/>
          </a:p>
        </p:txBody>
      </p:sp>
      <p:sp>
        <p:nvSpPr>
          <p:cNvPr id="4" name="Slide Number Placeholder 3"/>
          <p:cNvSpPr>
            <a:spLocks noGrp="1"/>
          </p:cNvSpPr>
          <p:nvPr>
            <p:ph type="sldNum" sz="quarter" idx="10"/>
          </p:nvPr>
        </p:nvSpPr>
        <p:spPr/>
        <p:txBody>
          <a:bodyPr/>
          <a:lstStyle/>
          <a:p>
            <a:fld id="{56071628-EEC2-4406-B448-BBDF0EB7B158}"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41108668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Typically about 80% of reported cases of child maltreatment include neglect.  It is also harder to prevent due to  the complex social, cultural, and economical ties it has.  Neglect is also responsible for negatively impacting a child’s developing brain that will effect educational  achievement, lifelong health, and successful parenting of the next generation.</a:t>
            </a:r>
          </a:p>
          <a:p>
            <a:endParaRPr lang="en-US" sz="1200" b="1" i="1" u="sng" kern="1200" baseline="0" dirty="0">
              <a:solidFill>
                <a:srgbClr val="FF0000"/>
              </a:solidFill>
              <a:latin typeface="+mn-lt"/>
              <a:ea typeface="+mn-ea"/>
              <a:cs typeface="+mn-cs"/>
            </a:endParaRPr>
          </a:p>
          <a:p>
            <a:endParaRPr lang="en-US" b="1" i="1" u="sng" dirty="0">
              <a:solidFill>
                <a:srgbClr val="FF0000"/>
              </a:solidFill>
            </a:endParaRPr>
          </a:p>
        </p:txBody>
      </p:sp>
      <p:sp>
        <p:nvSpPr>
          <p:cNvPr id="4" name="Slide Number Placeholder 3"/>
          <p:cNvSpPr>
            <a:spLocks noGrp="1"/>
          </p:cNvSpPr>
          <p:nvPr>
            <p:ph type="sldNum" sz="quarter" idx="10"/>
          </p:nvPr>
        </p:nvSpPr>
        <p:spPr/>
        <p:txBody>
          <a:bodyPr/>
          <a:lstStyle/>
          <a:p>
            <a:fld id="{56071628-EEC2-4406-B448-BBDF0EB7B158}"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70958278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Neglect is a continuum and often reporters hesitate or are unsure whether to report in neglectful situations. Where is the line that crosses over into a reportable situation?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Always consider the age of the child and the caregiver’s capacity; children ages 0-6 years are more vulnerable.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While some of the situations or decisions caregivers make are not what we would have for our own children, that does not mean they are reportable.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Ultimately, you don’t need the burden of proof for neglect or any type of abuse. If you feel something is going on that compromises the safety or well-being of a child, please make the report to DFCS.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Neglect can also include:</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Failure for parents or caregivers to provide a child with the basic needs of food, clothing, shelter and safety.</a:t>
            </a:r>
          </a:p>
          <a:p>
            <a:r>
              <a:rPr lang="en-US" sz="1200" kern="1200" dirty="0" smtClean="0">
                <a:solidFill>
                  <a:schemeClr val="tx1"/>
                </a:solidFill>
                <a:effectLst/>
                <a:latin typeface="+mn-lt"/>
                <a:ea typeface="+mn-ea"/>
                <a:cs typeface="+mn-cs"/>
              </a:rPr>
              <a:t>▪ Gunshot- infliction of bodily harm to a child with firearm due to the caregiver’s failure to secure the weapon in a manner as to make it inaccessible to the child.</a:t>
            </a:r>
          </a:p>
          <a:p>
            <a:r>
              <a:rPr lang="en-US" sz="1200" kern="1200" dirty="0" smtClean="0">
                <a:solidFill>
                  <a:schemeClr val="tx1"/>
                </a:solidFill>
                <a:effectLst/>
                <a:latin typeface="+mn-lt"/>
                <a:ea typeface="+mn-ea"/>
                <a:cs typeface="+mn-cs"/>
              </a:rPr>
              <a:t>▪ Failure to protect the child from present or impending dangers. Sometimes sexual abuse falls into this category because the parent or caretaker’s lack of supervision put them in a situation where sexual abuse occurred. </a:t>
            </a:r>
          </a:p>
          <a:p>
            <a:r>
              <a:rPr lang="en-US" sz="1200" kern="1200" dirty="0" smtClean="0">
                <a:solidFill>
                  <a:schemeClr val="tx1"/>
                </a:solidFill>
                <a:effectLst/>
                <a:latin typeface="+mn-lt"/>
                <a:ea typeface="+mn-ea"/>
                <a:cs typeface="+mn-cs"/>
              </a:rPr>
              <a:t>▪ Failure to provide nurturance and affection.</a:t>
            </a:r>
          </a:p>
          <a:p>
            <a:r>
              <a:rPr lang="en-US" sz="1200" kern="1200" dirty="0" smtClean="0">
                <a:solidFill>
                  <a:schemeClr val="tx1"/>
                </a:solidFill>
                <a:effectLst/>
                <a:latin typeface="+mn-lt"/>
                <a:ea typeface="+mn-ea"/>
                <a:cs typeface="+mn-cs"/>
              </a:rPr>
              <a:t>▪ Suffocation/ Drowning- fatality, near fatality, or serious injury sustained by a child through obstruction of their ability to breathe resulting from inadequate supervision.</a:t>
            </a:r>
          </a:p>
          <a:p>
            <a:r>
              <a:rPr lang="en-US" sz="1200" kern="1200" dirty="0" smtClean="0">
                <a:solidFill>
                  <a:schemeClr val="tx1"/>
                </a:solidFill>
                <a:effectLst/>
                <a:latin typeface="+mn-lt"/>
                <a:ea typeface="+mn-ea"/>
                <a:cs typeface="+mn-cs"/>
              </a:rPr>
              <a:t>▪ Living arrangements that threaten the child’s health such as exposure to dangerous items that may be toxic or lethal, unsafe structures or exposure to bitter weather (utilities are not on).</a:t>
            </a:r>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071628-EEC2-4406-B448-BBDF0EB7B158}" type="slidenum">
              <a:rPr lang="en-US" smtClean="0"/>
              <a:t>26</a:t>
            </a:fld>
            <a:endParaRPr lang="en-US" dirty="0"/>
          </a:p>
        </p:txBody>
      </p:sp>
    </p:spTree>
    <p:extLst>
      <p:ext uri="{BB962C8B-B14F-4D97-AF65-F5344CB8AC3E}">
        <p14:creationId xmlns:p14="http://schemas.microsoft.com/office/powerpoint/2010/main" val="22362469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a:solidFill>
                  <a:schemeClr val="tx1"/>
                </a:solidFill>
                <a:effectLst/>
                <a:latin typeface="+mn-lt"/>
                <a:ea typeface="+mn-ea"/>
                <a:cs typeface="+mn-cs"/>
              </a:rPr>
              <a:t>If time permits. </a:t>
            </a:r>
            <a:r>
              <a:rPr lang="en-US" sz="1200" kern="1200" dirty="0">
                <a:solidFill>
                  <a:schemeClr val="tx1"/>
                </a:solidFill>
                <a:effectLst/>
                <a:latin typeface="+mn-lt"/>
                <a:ea typeface="+mn-ea"/>
                <a:cs typeface="+mn-cs"/>
              </a:rPr>
              <a:t>This 6 minute clip is from the Harvard Institute of the Developing Child. They have an online Resource Library that includes presentations, videos, fact sheets, and publications on early child development. (http://developingchild.harvard.edu/resourcetag/neglect/)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6071628-EEC2-4406-B448-BBDF0EB7B158}" type="slidenum">
              <a:rPr lang="en-US" smtClean="0"/>
              <a:t>27</a:t>
            </a:fld>
            <a:endParaRPr lang="en-US" dirty="0"/>
          </a:p>
        </p:txBody>
      </p:sp>
    </p:spTree>
    <p:extLst>
      <p:ext uri="{BB962C8B-B14F-4D97-AF65-F5344CB8AC3E}">
        <p14:creationId xmlns:p14="http://schemas.microsoft.com/office/powerpoint/2010/main" val="1422299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a:solidFill>
                  <a:schemeClr val="tx1"/>
                </a:solidFill>
                <a:effectLst/>
                <a:latin typeface="+mn-lt"/>
                <a:ea typeface="+mn-ea"/>
                <a:cs typeface="+mn-cs"/>
              </a:rPr>
              <a:t>Supervision is paramount for young children. Different types of supervisory neglect include the child being left alone, left with an inadequate caregiver, or when a caregiver is at home but is not watching the child or children closely enough.  Children whose parents use drugs or have mental illness are more likely to be left alone or inadequately supervised (</a:t>
            </a:r>
            <a:r>
              <a:rPr lang="en-US" sz="1200" kern="1200" dirty="0" err="1">
                <a:solidFill>
                  <a:schemeClr val="tx1"/>
                </a:solidFill>
                <a:effectLst/>
                <a:latin typeface="+mn-lt"/>
                <a:ea typeface="+mn-ea"/>
                <a:cs typeface="+mn-cs"/>
              </a:rPr>
              <a:t>Coohey</a:t>
            </a:r>
            <a:r>
              <a:rPr lang="en-US" sz="1200" kern="1200" dirty="0">
                <a:solidFill>
                  <a:schemeClr val="tx1"/>
                </a:solidFill>
                <a:effectLst/>
                <a:latin typeface="+mn-lt"/>
                <a:ea typeface="+mn-ea"/>
                <a:cs typeface="+mn-cs"/>
              </a:rPr>
              <a:t>, 2008).</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Often older siblings are left caring for younger siblings and depending on the ages of both children this could be considered inadequate supervision. Let’s say an eight year old is acting as a primary care giver for a younger sibling.</a:t>
            </a:r>
          </a:p>
          <a:p>
            <a:r>
              <a:rPr lang="en-US" sz="1200" kern="1200" dirty="0">
                <a:solidFill>
                  <a:schemeClr val="tx1"/>
                </a:solidFill>
                <a:effectLst/>
                <a:latin typeface="+mn-lt"/>
                <a:ea typeface="+mn-ea"/>
                <a:cs typeface="+mn-cs"/>
              </a:rPr>
              <a:t>Is the younger sibling getting all the meaningful interactions or exposure to language needed? Is there a set bedtime or anyone helping them get ready for school in the morning? Who is monitoring their TV or technology use, or making sure they are not getting into hazardous materials at home?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Inadequate supervision can also be failing to protect a child from a 3rd party or allowing the child to be involved in harmful activities which can result in physical or sexual abuse. Much sexual abuse goes un-tabulated because it is classified under inadequate supervision on the parents behalf (</a:t>
            </a:r>
            <a:r>
              <a:rPr lang="en-US" sz="1200" kern="1200" dirty="0" err="1">
                <a:solidFill>
                  <a:schemeClr val="tx1"/>
                </a:solidFill>
                <a:effectLst/>
                <a:latin typeface="+mn-lt"/>
                <a:ea typeface="+mn-ea"/>
                <a:cs typeface="+mn-cs"/>
              </a:rPr>
              <a:t>Coohey</a:t>
            </a:r>
            <a:r>
              <a:rPr lang="en-US" sz="1200" kern="1200" dirty="0">
                <a:solidFill>
                  <a:schemeClr val="tx1"/>
                </a:solidFill>
                <a:effectLst/>
                <a:latin typeface="+mn-lt"/>
                <a:ea typeface="+mn-ea"/>
                <a:cs typeface="+mn-cs"/>
              </a:rPr>
              <a:t>, 2008).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b="1" i="1" u="sng" kern="1200" dirty="0">
                <a:solidFill>
                  <a:schemeClr val="tx1"/>
                </a:solidFill>
                <a:effectLst/>
                <a:latin typeface="+mn-lt"/>
                <a:ea typeface="+mn-ea"/>
                <a:cs typeface="+mn-cs"/>
              </a:rPr>
              <a:t>Clarification</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Georgia’s Guidelines for leaving a child without adult supervision: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Children under 8 years old should never be left alone, even for short periods of time.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Children between the ages of 9 and 12, based on level of maturity, can be left home alone for brief periods of time.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Children 13 and older can generally be left as babysitters, with the exception of children in foster care. It is not recommended, however, that 13 year olds baby sit infants, small children and children that require special attention due to medical conditions.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Children 15 and older can be left home alone overnight, depending on the level of maturity of the child.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Medical neglect </a:t>
            </a:r>
            <a:r>
              <a:rPr lang="en-US" sz="1200" kern="1200" dirty="0">
                <a:solidFill>
                  <a:schemeClr val="tx1"/>
                </a:solidFill>
                <a:effectLst/>
                <a:latin typeface="+mn-lt"/>
                <a:ea typeface="+mn-ea"/>
                <a:cs typeface="+mn-cs"/>
              </a:rPr>
              <a:t>where religious beliefs are concerned:</a:t>
            </a:r>
          </a:p>
          <a:p>
            <a:r>
              <a:rPr lang="en-US" sz="1200" kern="1200" dirty="0">
                <a:solidFill>
                  <a:schemeClr val="tx1"/>
                </a:solidFill>
                <a:effectLst/>
                <a:latin typeface="+mn-lt"/>
                <a:ea typeface="+mn-ea"/>
                <a:cs typeface="+mn-cs"/>
              </a:rPr>
              <a:t>No child who in good faith is being treated solely by spiritual means in accordance with the practices of a recognized church or religious denomination by a accredited practitioner, for that reason alone, be considered to be an “abused” child. Georgia Code, Section 49-5-180(5), 49-5-40(a), and 19-7-5(b)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Educational neglect </a:t>
            </a:r>
            <a:r>
              <a:rPr lang="en-US" sz="1200" kern="1200" dirty="0">
                <a:solidFill>
                  <a:schemeClr val="tx1"/>
                </a:solidFill>
                <a:effectLst/>
                <a:latin typeface="+mn-lt"/>
                <a:ea typeface="+mn-ea"/>
                <a:cs typeface="+mn-cs"/>
              </a:rPr>
              <a:t>occurs when a </a:t>
            </a:r>
            <a:r>
              <a:rPr lang="en-US" sz="1200" kern="1200" dirty="0" smtClean="0">
                <a:solidFill>
                  <a:schemeClr val="tx1"/>
                </a:solidFill>
                <a:effectLst/>
                <a:latin typeface="+mn-lt"/>
                <a:ea typeface="+mn-ea"/>
                <a:cs typeface="+mn-cs"/>
              </a:rPr>
              <a:t>parent </a:t>
            </a:r>
            <a:r>
              <a:rPr lang="en-US" sz="1200" kern="1200" dirty="0">
                <a:solidFill>
                  <a:schemeClr val="tx1"/>
                </a:solidFill>
                <a:effectLst/>
                <a:latin typeface="+mn-lt"/>
                <a:ea typeface="+mn-ea"/>
                <a:cs typeface="+mn-cs"/>
              </a:rPr>
              <a:t>or caregiver is failing to provide education for their child and should be reported by any mandated reporters as suspected child abuse or neglect. </a:t>
            </a:r>
            <a:r>
              <a:rPr lang="en-US" sz="1200" i="1" kern="1200" dirty="0">
                <a:solidFill>
                  <a:schemeClr val="tx1"/>
                </a:solidFill>
                <a:effectLst/>
                <a:latin typeface="+mn-lt"/>
                <a:ea typeface="+mn-ea"/>
                <a:cs typeface="+mn-cs"/>
              </a:rPr>
              <a:t>(See Truancy supplemental slides for more information.)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6071628-EEC2-4406-B448-BBDF0EB7B158}" type="slidenum">
              <a:rPr lang="en-US" smtClean="0"/>
              <a:t>28</a:t>
            </a:fld>
            <a:endParaRPr lang="en-US" dirty="0"/>
          </a:p>
        </p:txBody>
      </p:sp>
    </p:spTree>
    <p:extLst>
      <p:ext uri="{BB962C8B-B14F-4D97-AF65-F5344CB8AC3E}">
        <p14:creationId xmlns:p14="http://schemas.microsoft.com/office/powerpoint/2010/main" val="40889777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Even if we see only one or two indicators, these are typically just the tip of the iceberg that are part of a bigger problem going on at home. In many situations, families may need more assistance or </a:t>
            </a:r>
            <a:r>
              <a:rPr lang="en-US" sz="1200" kern="1200" dirty="0" smtClean="0">
                <a:solidFill>
                  <a:schemeClr val="tx1"/>
                </a:solidFill>
                <a:effectLst/>
                <a:latin typeface="+mn-lt"/>
                <a:ea typeface="+mn-ea"/>
                <a:cs typeface="+mn-cs"/>
              </a:rPr>
              <a:t>resources.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DFCS </a:t>
            </a:r>
            <a:r>
              <a:rPr lang="en-US" sz="1200" kern="1200" dirty="0">
                <a:solidFill>
                  <a:schemeClr val="tx1"/>
                </a:solidFill>
                <a:effectLst/>
                <a:latin typeface="+mn-lt"/>
                <a:ea typeface="+mn-ea"/>
                <a:cs typeface="+mn-cs"/>
              </a:rPr>
              <a:t>tries to help parents and caregivers help themselves to create safe and nurturing living environments for children. We shouldn’t resort to calling DFCS only when we believe a child needs to be removed from the home, but as a measure to help connect the family with </a:t>
            </a:r>
            <a:r>
              <a:rPr lang="en-US" sz="1200" kern="1200" dirty="0" smtClean="0">
                <a:solidFill>
                  <a:schemeClr val="tx1"/>
                </a:solidFill>
                <a:effectLst/>
                <a:latin typeface="+mn-lt"/>
                <a:ea typeface="+mn-ea"/>
                <a:cs typeface="+mn-cs"/>
              </a:rPr>
              <a:t>assistance. </a:t>
            </a:r>
            <a:r>
              <a:rPr lang="en-US" sz="1200" kern="1200" dirty="0">
                <a:solidFill>
                  <a:schemeClr val="tx1"/>
                </a:solidFill>
                <a:effectLst/>
                <a:latin typeface="+mn-lt"/>
                <a:ea typeface="+mn-ea"/>
                <a:cs typeface="+mn-cs"/>
              </a:rPr>
              <a:t>DFCS can help create a better living situation that enables the child to stay in the home.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a:t>
            </a:r>
            <a:r>
              <a:rPr lang="en-US" sz="1200" kern="1200" dirty="0">
                <a:solidFill>
                  <a:schemeClr val="tx1"/>
                </a:solidFill>
                <a:effectLst/>
                <a:latin typeface="+mn-lt"/>
                <a:ea typeface="+mn-ea"/>
                <a:cs typeface="+mn-cs"/>
              </a:rPr>
              <a:t>a list of resources available in Georgia see </a:t>
            </a:r>
            <a:r>
              <a:rPr lang="en-US" sz="1200" b="1" kern="1200" dirty="0">
                <a:solidFill>
                  <a:schemeClr val="tx1"/>
                </a:solidFill>
                <a:effectLst/>
                <a:latin typeface="+mn-lt"/>
                <a:ea typeface="+mn-ea"/>
                <a:cs typeface="+mn-cs"/>
              </a:rPr>
              <a:t>Concrete Support in Times of Need (Appendix </a:t>
            </a:r>
            <a:r>
              <a:rPr lang="en-US" sz="1200" b="1" kern="1200" dirty="0" smtClean="0">
                <a:solidFill>
                  <a:schemeClr val="tx1"/>
                </a:solidFill>
                <a:effectLst/>
                <a:latin typeface="+mn-lt"/>
                <a:ea typeface="+mn-ea"/>
                <a:cs typeface="+mn-cs"/>
              </a:rPr>
              <a:t>D)</a:t>
            </a:r>
            <a:r>
              <a:rPr lang="en-US" sz="1200" kern="1200" dirty="0" smtClean="0">
                <a:solidFill>
                  <a:schemeClr val="tx1"/>
                </a:solidFill>
                <a:effectLst/>
                <a:latin typeface="+mn-lt"/>
                <a:ea typeface="+mn-ea"/>
                <a:cs typeface="+mn-cs"/>
              </a:rPr>
              <a:t>, </a:t>
            </a:r>
            <a:r>
              <a:rPr lang="en-US" sz="1200" kern="1200" dirty="0">
                <a:solidFill>
                  <a:schemeClr val="tx1"/>
                </a:solidFill>
                <a:effectLst/>
                <a:latin typeface="+mn-lt"/>
                <a:ea typeface="+mn-ea"/>
                <a:cs typeface="+mn-cs"/>
              </a:rPr>
              <a:t>provided by Strengthening Families Georgia.</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6071628-EEC2-4406-B448-BBDF0EB7B158}" type="slidenum">
              <a:rPr lang="en-US" smtClean="0"/>
              <a:t>29</a:t>
            </a:fld>
            <a:endParaRPr lang="en-US" dirty="0"/>
          </a:p>
        </p:txBody>
      </p:sp>
    </p:spTree>
    <p:extLst>
      <p:ext uri="{BB962C8B-B14F-4D97-AF65-F5344CB8AC3E}">
        <p14:creationId xmlns:p14="http://schemas.microsoft.com/office/powerpoint/2010/main" val="39847340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baseline="0" dirty="0" smtClean="0"/>
              <a:t>Before we get started today, I want to go over a few housekeeping items. This training will last approximately 90 minutes and that time will include questions. If you would like to follow along with the presentation and take notes, please turn to page 11 of the packet that I gave you </a:t>
            </a:r>
            <a:r>
              <a:rPr lang="en-US" i="1" baseline="0" dirty="0" smtClean="0"/>
              <a:t>(Appendix A). </a:t>
            </a:r>
            <a:r>
              <a:rPr lang="en-US" i="0" baseline="0" dirty="0" smtClean="0"/>
              <a:t>If time permits, we will go over the questions at the end of the presentation. </a:t>
            </a:r>
            <a:r>
              <a:rPr lang="en-US" i="1" dirty="0" smtClean="0"/>
              <a:t>Please</a:t>
            </a:r>
            <a:r>
              <a:rPr lang="en-US" i="1" baseline="0" dirty="0" smtClean="0"/>
              <a:t> add other housekeeping items that you think are appropriate. This slide can be adjusted to fit your presentation. We encourage you to share the bathroom location if you are presenting in a facility that your audience is unfamiliar with.</a:t>
            </a:r>
            <a:endParaRPr lang="en-US" i="1" dirty="0"/>
          </a:p>
        </p:txBody>
      </p:sp>
      <p:sp>
        <p:nvSpPr>
          <p:cNvPr id="4" name="Slide Number Placeholder 3"/>
          <p:cNvSpPr>
            <a:spLocks noGrp="1"/>
          </p:cNvSpPr>
          <p:nvPr>
            <p:ph type="sldNum" sz="quarter" idx="10"/>
          </p:nvPr>
        </p:nvSpPr>
        <p:spPr/>
        <p:txBody>
          <a:bodyPr/>
          <a:lstStyle/>
          <a:p>
            <a:fld id="{56071628-EEC2-4406-B448-BBDF0EB7B158}" type="slidenum">
              <a:rPr lang="en-US" smtClean="0"/>
              <a:t>3</a:t>
            </a:fld>
            <a:endParaRPr lang="en-US" dirty="0"/>
          </a:p>
        </p:txBody>
      </p:sp>
    </p:spTree>
    <p:extLst>
      <p:ext uri="{BB962C8B-B14F-4D97-AF65-F5344CB8AC3E}">
        <p14:creationId xmlns:p14="http://schemas.microsoft.com/office/powerpoint/2010/main" val="19920204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Emotional abuse can also include failure to provide psychological care, and spousal abuse in the presence of the child. Georgia law is vague when it comes to mentioning or defining emotional neglect or abuse </a:t>
            </a:r>
            <a:r>
              <a:rPr lang="en-US" sz="1200" b="1" kern="1200" dirty="0">
                <a:solidFill>
                  <a:schemeClr val="tx1"/>
                </a:solidFill>
                <a:effectLst/>
                <a:latin typeface="+mn-lt"/>
                <a:ea typeface="+mn-ea"/>
                <a:cs typeface="+mn-cs"/>
              </a:rPr>
              <a:t>BUT </a:t>
            </a:r>
            <a:r>
              <a:rPr lang="en-US" sz="1200" kern="1200" dirty="0">
                <a:solidFill>
                  <a:schemeClr val="tx1"/>
                </a:solidFill>
                <a:effectLst/>
                <a:latin typeface="+mn-lt"/>
                <a:ea typeface="+mn-ea"/>
                <a:cs typeface="+mn-cs"/>
              </a:rPr>
              <a:t>it can be very detrimental to a child and is usually an indicator of other forms of abuse.</a:t>
            </a:r>
          </a:p>
          <a:p>
            <a:r>
              <a:rPr lang="en-US" sz="1200" kern="1200" dirty="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6071628-EEC2-4406-B448-BBDF0EB7B158}" type="slidenum">
              <a:rPr lang="en-US" smtClean="0"/>
              <a:t>30</a:t>
            </a:fld>
            <a:endParaRPr lang="en-US" dirty="0"/>
          </a:p>
        </p:txBody>
      </p:sp>
    </p:spTree>
    <p:extLst>
      <p:ext uri="{BB962C8B-B14F-4D97-AF65-F5344CB8AC3E}">
        <p14:creationId xmlns:p14="http://schemas.microsoft.com/office/powerpoint/2010/main" val="13314963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While emotional abuse is not physical it does have developmental consequences. A child that has experienced emotional abuse may struggle with speech disorders, lag in physical development, exhibit disruptive behavior and more.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6071628-EEC2-4406-B448-BBDF0EB7B158}" type="slidenum">
              <a:rPr lang="en-US" smtClean="0"/>
              <a:t>31</a:t>
            </a:fld>
            <a:endParaRPr lang="en-US" dirty="0"/>
          </a:p>
        </p:txBody>
      </p:sp>
    </p:spTree>
    <p:extLst>
      <p:ext uri="{BB962C8B-B14F-4D97-AF65-F5344CB8AC3E}">
        <p14:creationId xmlns:p14="http://schemas.microsoft.com/office/powerpoint/2010/main" val="6750791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a:solidFill>
                  <a:schemeClr val="tx1"/>
                </a:solidFill>
                <a:effectLst/>
                <a:latin typeface="+mn-lt"/>
                <a:ea typeface="+mn-ea"/>
                <a:cs typeface="+mn-cs"/>
              </a:rPr>
              <a:t>Sexual Abuse can be a difficult topic to discuss but in order to prevent child sexual abuse, we must be open to discussing and understanding it.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2016, known cases of child sexual abuse  accounted for 8.5% of the total known child maltreatment cases. Much research has been done to find a more accurate </a:t>
            </a:r>
            <a:r>
              <a:rPr lang="en-US" sz="1200" kern="1200" dirty="0" smtClean="0">
                <a:solidFill>
                  <a:schemeClr val="tx1"/>
                </a:solidFill>
                <a:effectLst/>
                <a:latin typeface="+mn-lt"/>
                <a:ea typeface="+mn-ea"/>
                <a:cs typeface="+mn-cs"/>
              </a:rPr>
              <a:t>accounts </a:t>
            </a:r>
            <a:r>
              <a:rPr lang="en-US" sz="1200" kern="1200" dirty="0">
                <a:solidFill>
                  <a:schemeClr val="tx1"/>
                </a:solidFill>
                <a:effectLst/>
                <a:latin typeface="+mn-lt"/>
                <a:ea typeface="+mn-ea"/>
                <a:cs typeface="+mn-cs"/>
              </a:rPr>
              <a:t>of child sexual abuse victims. Experts have found that rates of child sexual abuse are much higher than reported, as many as 1 in 10 children will be victims of child sexual abuse before their 18</a:t>
            </a:r>
            <a:r>
              <a:rPr lang="en-US" sz="1200" kern="1200" baseline="30000" dirty="0">
                <a:solidFill>
                  <a:schemeClr val="tx1"/>
                </a:solidFill>
                <a:effectLst/>
                <a:latin typeface="+mn-lt"/>
                <a:ea typeface="+mn-ea"/>
                <a:cs typeface="+mn-cs"/>
              </a:rPr>
              <a:t>th</a:t>
            </a:r>
            <a:r>
              <a:rPr lang="en-US" sz="1200" kern="1200" dirty="0">
                <a:solidFill>
                  <a:schemeClr val="tx1"/>
                </a:solidFill>
                <a:effectLst/>
                <a:latin typeface="+mn-lt"/>
                <a:ea typeface="+mn-ea"/>
                <a:cs typeface="+mn-cs"/>
              </a:rPr>
              <a:t> birthday. (Finkelhor, 2012).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600" b="1" u="sng" kern="1200" dirty="0">
                <a:solidFill>
                  <a:srgbClr val="FF0000"/>
                </a:solidFill>
                <a:effectLst/>
                <a:latin typeface="+mn-lt"/>
                <a:ea typeface="+mn-ea"/>
                <a:cs typeface="+mn-cs"/>
              </a:rPr>
              <a:t>O.C.G.</a:t>
            </a:r>
            <a:r>
              <a:rPr lang="en-US" sz="1600" b="1" u="sng" kern="1200" baseline="0" dirty="0">
                <a:solidFill>
                  <a:srgbClr val="FF0000"/>
                </a:solidFill>
                <a:effectLst/>
                <a:latin typeface="+mn-lt"/>
                <a:ea typeface="+mn-ea"/>
                <a:cs typeface="+mn-cs"/>
              </a:rPr>
              <a:t>A. 19-7-5 </a:t>
            </a:r>
            <a:r>
              <a:rPr lang="en-US" sz="1200" kern="1200" dirty="0">
                <a:solidFill>
                  <a:schemeClr val="tx1"/>
                </a:solidFill>
                <a:effectLst/>
                <a:latin typeface="+mn-lt"/>
                <a:ea typeface="+mn-ea"/>
                <a:cs typeface="+mn-cs"/>
              </a:rPr>
              <a:t>adds “endangering a child” to MR statute and amends "Sexual abuse“ definition- includes consensual sex acts when the sex acts are between minors if any individual is less than 14 years of age; however that it shall not include consensual acts when the sex acts are between a minor and an adult who is not more than four years older than the minor (this does not repeal the age or capacity to consent age of consent 16). </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HB 905 also clarifies the 4 year rule between consenting sexual partners as follows: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(13 year old and 14 year old –yes)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(14 year old and 18 year old- no)</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(15 year old and 19 year old – no)</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(16 year old and 20 year old – no)</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(17 year old and 21 year old – no)</a:t>
            </a:r>
            <a:endParaRPr lang="en-US" sz="1200"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**This does conflict with the age of consent (16).</a:t>
            </a:r>
            <a:r>
              <a:rPr lang="en-US" sz="1200" i="1" kern="1200" baseline="0" dirty="0">
                <a:solidFill>
                  <a:schemeClr val="tx1"/>
                </a:solidFill>
                <a:effectLst/>
                <a:latin typeface="+mn-lt"/>
                <a:ea typeface="+mn-ea"/>
                <a:cs typeface="+mn-cs"/>
              </a:rPr>
              <a:t> Keep in mind these are the policies revolving around making a report to DFCS, you may choose to call law enforcement instead and file a criminal report instead if the child is under 16 years of age </a:t>
            </a:r>
            <a:r>
              <a:rPr lang="en-US" sz="1200" b="1" i="1" kern="1200" baseline="0" dirty="0">
                <a:solidFill>
                  <a:schemeClr val="tx1"/>
                </a:solidFill>
                <a:effectLst/>
                <a:latin typeface="+mn-lt"/>
                <a:ea typeface="+mn-ea"/>
                <a:cs typeface="+mn-cs"/>
              </a:rPr>
              <a:t>but not </a:t>
            </a:r>
            <a:r>
              <a:rPr lang="en-US" sz="1200" i="1" kern="1200" baseline="0" dirty="0">
                <a:solidFill>
                  <a:schemeClr val="tx1"/>
                </a:solidFill>
                <a:effectLst/>
                <a:latin typeface="+mn-lt"/>
                <a:ea typeface="+mn-ea"/>
                <a:cs typeface="+mn-cs"/>
              </a:rPr>
              <a:t>more than 4 years apart from their sexual partner. An example is a 14 year old girl who is having sex with a 16 year old boy, this would not be reportable to DFCS unless you suspect it is coerced or the parent is failing to protect the child, however it can be reported to law enforcement.</a:t>
            </a:r>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Keep in mind that direct physical contact with a child is not required to sexually abuse a child. Indecent exposure, showing pornography to a child or exploiting a child on the internet are all examples of sexual abuse.</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Effective July 1, 2017 the Mandated</a:t>
            </a:r>
            <a:r>
              <a:rPr lang="en-US" sz="1200" i="1" kern="1200" baseline="0" dirty="0">
                <a:solidFill>
                  <a:schemeClr val="tx1"/>
                </a:solidFill>
                <a:effectLst/>
                <a:latin typeface="+mn-lt"/>
                <a:ea typeface="+mn-ea"/>
                <a:cs typeface="+mn-cs"/>
              </a:rPr>
              <a:t> Reporter law (</a:t>
            </a:r>
            <a:r>
              <a:rPr lang="en-US" sz="1200" i="1" kern="1200" dirty="0">
                <a:solidFill>
                  <a:schemeClr val="tx1"/>
                </a:solidFill>
                <a:effectLst/>
                <a:latin typeface="+mn-lt"/>
                <a:ea typeface="+mn-ea"/>
                <a:cs typeface="+mn-cs"/>
              </a:rPr>
              <a:t>OCGA</a:t>
            </a:r>
            <a:r>
              <a:rPr lang="en-US" sz="1200" i="1" kern="1200" baseline="0" dirty="0">
                <a:solidFill>
                  <a:schemeClr val="tx1"/>
                </a:solidFill>
                <a:effectLst/>
                <a:latin typeface="+mn-lt"/>
                <a:ea typeface="+mn-ea"/>
                <a:cs typeface="+mn-cs"/>
              </a:rPr>
              <a:t> 19-7-5) was updated. The update expands the definition of sexual abuse to include sexual trafficking.  The expanded definition of sexual abuse includes acts involving trafficking a person for sexual servitude.  Keep in mind that the definition for sexual abuse already include sex trafficking however, adding it to the mandated reporter law makes it clear that suspicions of sex trafficking should be reported.</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See </a:t>
            </a:r>
            <a:r>
              <a:rPr lang="en-US" sz="1200" b="1" i="1" kern="1200" dirty="0">
                <a:solidFill>
                  <a:schemeClr val="tx1"/>
                </a:solidFill>
                <a:effectLst/>
                <a:latin typeface="+mn-lt"/>
                <a:ea typeface="+mn-ea"/>
                <a:cs typeface="+mn-cs"/>
              </a:rPr>
              <a:t>CSEC Fact Sheet (Appendix </a:t>
            </a:r>
            <a:r>
              <a:rPr lang="en-US" sz="1200" b="1" i="1" kern="1200" dirty="0" smtClean="0">
                <a:solidFill>
                  <a:schemeClr val="tx1"/>
                </a:solidFill>
                <a:effectLst/>
                <a:latin typeface="+mn-lt"/>
                <a:ea typeface="+mn-ea"/>
                <a:cs typeface="+mn-cs"/>
              </a:rPr>
              <a:t>E) </a:t>
            </a:r>
            <a:r>
              <a:rPr lang="en-US" sz="1200" i="1" kern="1200" dirty="0">
                <a:solidFill>
                  <a:schemeClr val="tx1"/>
                </a:solidFill>
                <a:effectLst/>
                <a:latin typeface="+mn-lt"/>
                <a:ea typeface="+mn-ea"/>
                <a:cs typeface="+mn-cs"/>
              </a:rPr>
              <a:t>for more information and resources on the Commercial Sexual Exploitation of Children.</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56071628-EEC2-4406-B448-BBDF0EB7B158}"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9351272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Depending on your interaction with a child you may see physical indicators, but many of us will only see the behavioral indicators of sexual abuse. Some things we see children do, act out, or play with others can alarm us, but by understanding healthy sexual development, we can accurately differentiate between normal sexual behavior and abnormal sexual behavior. Please see the </a:t>
            </a:r>
            <a:r>
              <a:rPr lang="en-US" sz="1200" b="1" kern="1200" dirty="0">
                <a:solidFill>
                  <a:schemeClr val="tx1"/>
                </a:solidFill>
                <a:effectLst/>
                <a:latin typeface="+mn-lt"/>
                <a:ea typeface="+mn-ea"/>
                <a:cs typeface="+mn-cs"/>
              </a:rPr>
              <a:t>Healthy Sexual Development handout (Appendix </a:t>
            </a:r>
            <a:r>
              <a:rPr lang="en-US" sz="1200" b="1" kern="1200" dirty="0" smtClean="0">
                <a:solidFill>
                  <a:schemeClr val="tx1"/>
                </a:solidFill>
                <a:effectLst/>
                <a:latin typeface="+mn-lt"/>
                <a:ea typeface="+mn-ea"/>
                <a:cs typeface="+mn-cs"/>
              </a:rPr>
              <a:t>F) </a:t>
            </a:r>
            <a:r>
              <a:rPr lang="en-US" sz="1200" kern="1200" dirty="0">
                <a:solidFill>
                  <a:schemeClr val="tx1"/>
                </a:solidFill>
                <a:effectLst/>
                <a:latin typeface="+mn-lt"/>
                <a:ea typeface="+mn-ea"/>
                <a:cs typeface="+mn-cs"/>
              </a:rPr>
              <a:t>to understand normal behavior and red flags for child sexual abuse.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071628-EEC2-4406-B448-BBDF0EB7B158}"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9834909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If it is suspected that a child has been the victim of sexual abuse, it should be reported to DFCS. If the</a:t>
            </a:r>
            <a:r>
              <a:rPr lang="en-US" sz="1200" kern="1200" baseline="0" dirty="0" smtClean="0">
                <a:solidFill>
                  <a:schemeClr val="tx1"/>
                </a:solidFill>
                <a:effectLst/>
                <a:latin typeface="+mn-lt"/>
                <a:ea typeface="+mn-ea"/>
                <a:cs typeface="+mn-cs"/>
              </a:rPr>
              <a:t> case is substantiated</a:t>
            </a:r>
            <a:r>
              <a:rPr lang="en-US" sz="1200" kern="1200" dirty="0" smtClean="0">
                <a:solidFill>
                  <a:schemeClr val="tx1"/>
                </a:solidFill>
                <a:effectLst/>
                <a:latin typeface="+mn-lt"/>
                <a:ea typeface="+mn-ea"/>
                <a:cs typeface="+mn-cs"/>
              </a:rPr>
              <a:t> the</a:t>
            </a:r>
            <a:r>
              <a:rPr lang="en-US" sz="1200" kern="1200" baseline="0" dirty="0" smtClean="0">
                <a:solidFill>
                  <a:schemeClr val="tx1"/>
                </a:solidFill>
                <a:effectLst/>
                <a:latin typeface="+mn-lt"/>
                <a:ea typeface="+mn-ea"/>
                <a:cs typeface="+mn-cs"/>
              </a:rPr>
              <a:t> child and non-offending caregiver will be </a:t>
            </a:r>
            <a:r>
              <a:rPr lang="en-US" sz="1200" kern="1200" dirty="0" smtClean="0">
                <a:solidFill>
                  <a:schemeClr val="tx1"/>
                </a:solidFill>
                <a:effectLst/>
                <a:latin typeface="+mn-lt"/>
                <a:ea typeface="+mn-ea"/>
                <a:cs typeface="+mn-cs"/>
              </a:rPr>
              <a:t>referred to a Child Advocacy Center (CAC). There they will participate in a recorded forensic interview by professionals to minimize trauma. They are also eligible for free counseling by people who specialize in sexual abuse. The Georgia Child Advocacy</a:t>
            </a:r>
            <a:r>
              <a:rPr lang="en-US" sz="1200" kern="1200" baseline="0" dirty="0" smtClean="0">
                <a:solidFill>
                  <a:schemeClr val="tx1"/>
                </a:solidFill>
                <a:effectLst/>
                <a:latin typeface="+mn-lt"/>
                <a:ea typeface="+mn-ea"/>
                <a:cs typeface="+mn-cs"/>
              </a:rPr>
              <a:t> Center </a:t>
            </a:r>
            <a:r>
              <a:rPr lang="en-US" sz="1200" kern="1200" dirty="0" smtClean="0">
                <a:solidFill>
                  <a:schemeClr val="tx1"/>
                </a:solidFill>
                <a:effectLst/>
                <a:latin typeface="+mn-lt"/>
                <a:ea typeface="+mn-ea"/>
                <a:cs typeface="+mn-cs"/>
              </a:rPr>
              <a:t>leads the Darkness to Light sexual abuse prevention training initiative, </a:t>
            </a:r>
            <a:r>
              <a:rPr lang="en-US" sz="1200" i="1" kern="1200" dirty="0" smtClean="0">
                <a:solidFill>
                  <a:schemeClr val="tx1"/>
                </a:solidFill>
                <a:effectLst/>
                <a:latin typeface="+mn-lt"/>
                <a:ea typeface="+mn-ea"/>
                <a:cs typeface="+mn-cs"/>
              </a:rPr>
              <a:t>Stewards of Children, </a:t>
            </a:r>
            <a:r>
              <a:rPr lang="en-US" sz="1200" kern="1200" dirty="0" smtClean="0">
                <a:solidFill>
                  <a:schemeClr val="tx1"/>
                </a:solidFill>
                <a:effectLst/>
                <a:latin typeface="+mn-lt"/>
                <a:ea typeface="+mn-ea"/>
                <a:cs typeface="+mn-cs"/>
              </a:rPr>
              <a:t>for the state of Georgia. 	</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If there are questions please direct them to their local CAC. All CAC’s may not have in-house therapy, but may provide referrals to therapy in the community. http://www.cacga.org/centers/</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More information about the child sexual abuse prevention program Darkness to Light can be found at: http://georgiacenterforchildadvocacy.org/what-we-do/prevention/</a:t>
            </a:r>
          </a:p>
          <a:p>
            <a:endParaRPr lang="en-US" sz="1200" i="1"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Optional Activity: </a:t>
            </a:r>
            <a:r>
              <a:rPr lang="en-US" sz="1200" i="1" kern="1200" dirty="0" smtClean="0">
                <a:solidFill>
                  <a:schemeClr val="tx1"/>
                </a:solidFill>
                <a:effectLst/>
                <a:latin typeface="+mn-lt"/>
                <a:ea typeface="+mn-ea"/>
                <a:cs typeface="+mn-cs"/>
              </a:rPr>
              <a:t>Healthy Sexual Development in Children </a:t>
            </a:r>
            <a:endParaRPr lang="en-US" sz="1200" kern="1200" dirty="0" smtClean="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071628-EEC2-4406-B448-BBDF0EB7B158}"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16213620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Children often disclose indirectly or “test the water” to gauge our reactions. It is important to take all disclosures seriously as children usually do not lie about abuse. Be careful not to promise to keep a secret.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One caveat would be in older children acting out for attention, however it is typically a result of past trauma and abuse.</a:t>
            </a:r>
            <a:r>
              <a:rPr lang="en-US" sz="1200" kern="1200" baseline="0" dirty="0">
                <a:solidFill>
                  <a:schemeClr val="tx1"/>
                </a:solidFill>
                <a:effectLst/>
                <a:latin typeface="+mn-lt"/>
                <a:ea typeface="+mn-ea"/>
                <a:cs typeface="+mn-cs"/>
              </a:rPr>
              <a:t> </a:t>
            </a:r>
          </a:p>
          <a:p>
            <a:endParaRPr lang="en-US" sz="1200" kern="1200" baseline="0" dirty="0">
              <a:solidFill>
                <a:schemeClr val="tx1"/>
              </a:solidFill>
              <a:effectLst/>
              <a:latin typeface="+mn-lt"/>
              <a:ea typeface="+mn-ea"/>
              <a:cs typeface="+mn-cs"/>
            </a:endParaRPr>
          </a:p>
          <a:p>
            <a:r>
              <a:rPr lang="en-US" sz="1200" kern="1200" baseline="0" dirty="0">
                <a:solidFill>
                  <a:schemeClr val="tx1"/>
                </a:solidFill>
                <a:effectLst/>
                <a:latin typeface="+mn-lt"/>
                <a:ea typeface="+mn-ea"/>
                <a:cs typeface="+mn-cs"/>
              </a:rPr>
              <a:t>You can use the disclosure section in your presentation handout. This section provides concrete examples of what to do and not to do when a child is disclosing abuse </a:t>
            </a:r>
            <a:r>
              <a:rPr lang="en-US" sz="1200" b="1" kern="1200" baseline="0" dirty="0">
                <a:solidFill>
                  <a:schemeClr val="tx1"/>
                </a:solidFill>
                <a:effectLst/>
                <a:latin typeface="+mn-lt"/>
                <a:ea typeface="+mn-ea"/>
                <a:cs typeface="+mn-cs"/>
              </a:rPr>
              <a:t>(Appendix A</a:t>
            </a:r>
            <a:r>
              <a:rPr lang="en-US" sz="1200"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baseline="0" dirty="0"/>
          </a:p>
          <a:p>
            <a:r>
              <a:rPr lang="en-US" baseline="0" dirty="0"/>
              <a:t>What may be some reason’s a children would choose not to disclose abuse?</a:t>
            </a:r>
          </a:p>
          <a:p>
            <a:endParaRPr lang="en-US" baseline="0" dirty="0"/>
          </a:p>
          <a:p>
            <a:pPr marL="171450" indent="-171450">
              <a:buFont typeface="Arial" panose="020B0604020202020204" pitchFamily="34" charset="0"/>
              <a:buChar char="•"/>
            </a:pPr>
            <a:r>
              <a:rPr lang="en-US" baseline="0" dirty="0"/>
              <a:t>Fear that their parents will be mad at them or will hurt them worse for telling</a:t>
            </a:r>
          </a:p>
          <a:p>
            <a:pPr marL="171450" indent="-171450">
              <a:buFont typeface="Arial" panose="020B0604020202020204" pitchFamily="34" charset="0"/>
              <a:buChar char="•"/>
            </a:pPr>
            <a:r>
              <a:rPr lang="en-US" baseline="0" dirty="0"/>
              <a:t>Desire not to get their parents in trouble</a:t>
            </a:r>
          </a:p>
          <a:p>
            <a:pPr marL="171450" indent="-171450">
              <a:buFont typeface="Arial" panose="020B0604020202020204" pitchFamily="34" charset="0"/>
              <a:buChar char="•"/>
            </a:pPr>
            <a:r>
              <a:rPr lang="en-US" baseline="0" dirty="0"/>
              <a:t>Fear of being removed from their homes</a:t>
            </a:r>
          </a:p>
          <a:p>
            <a:pPr marL="171450" indent="-171450">
              <a:buFont typeface="Arial" panose="020B0604020202020204" pitchFamily="34" charset="0"/>
              <a:buChar char="•"/>
            </a:pPr>
            <a:r>
              <a:rPr lang="en-US" baseline="0" dirty="0"/>
              <a:t>A belief that it’s okay for their parents to hurt them</a:t>
            </a:r>
          </a:p>
          <a:p>
            <a:pPr marL="171450" indent="-171450">
              <a:buFont typeface="Arial" panose="020B0604020202020204" pitchFamily="34" charset="0"/>
              <a:buChar char="•"/>
            </a:pPr>
            <a:r>
              <a:rPr lang="en-US" baseline="0" dirty="0"/>
              <a:t>Fear of not being believed</a:t>
            </a:r>
          </a:p>
          <a:p>
            <a:pPr marL="171450" indent="-171450">
              <a:buFont typeface="Arial" panose="020B0604020202020204" pitchFamily="34" charset="0"/>
              <a:buChar char="•"/>
            </a:pPr>
            <a:r>
              <a:rPr lang="en-US" baseline="0" dirty="0"/>
              <a:t>Shame or guilt</a:t>
            </a:r>
          </a:p>
          <a:p>
            <a:pPr marL="171450" indent="-171450">
              <a:buFont typeface="Arial" panose="020B0604020202020204" pitchFamily="34" charset="0"/>
              <a:buChar char="•"/>
            </a:pPr>
            <a:r>
              <a:rPr lang="en-US" baseline="0" dirty="0"/>
              <a:t>Belief that they deserve the abuse for their “bad” behavior</a:t>
            </a:r>
          </a:p>
          <a:p>
            <a:r>
              <a:rPr lang="en-US" baseline="0" dirty="0"/>
              <a:t>(National Child Traumatic Stress Network, 2009)</a:t>
            </a:r>
          </a:p>
        </p:txBody>
      </p:sp>
      <p:sp>
        <p:nvSpPr>
          <p:cNvPr id="4" name="Slide Number Placeholder 3"/>
          <p:cNvSpPr>
            <a:spLocks noGrp="1"/>
          </p:cNvSpPr>
          <p:nvPr>
            <p:ph type="sldNum" sz="quarter" idx="10"/>
          </p:nvPr>
        </p:nvSpPr>
        <p:spPr/>
        <p:txBody>
          <a:bodyPr/>
          <a:lstStyle/>
          <a:p>
            <a:fld id="{56071628-EEC2-4406-B448-BBDF0EB7B158}" type="slidenum">
              <a:rPr lang="en-US" smtClean="0">
                <a:solidFill>
                  <a:prstClr val="black"/>
                </a:solidFill>
              </a:rPr>
              <a:pPr/>
              <a:t>35</a:t>
            </a:fld>
            <a:endParaRPr lang="en-US" dirty="0">
              <a:solidFill>
                <a:prstClr val="black"/>
              </a:solidFill>
            </a:endParaRPr>
          </a:p>
        </p:txBody>
      </p:sp>
    </p:spTree>
    <p:extLst>
      <p:ext uri="{BB962C8B-B14F-4D97-AF65-F5344CB8AC3E}">
        <p14:creationId xmlns:p14="http://schemas.microsoft.com/office/powerpoint/2010/main" val="16194394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By respecting the child’s need for confidentiality you will not involve people who do not need to know, but you will have to make a report and tell your supervisors based on your organization’s policies.</a:t>
            </a:r>
          </a:p>
          <a:p>
            <a:r>
              <a:rPr lang="en-US" sz="1200" kern="1200" dirty="0">
                <a:solidFill>
                  <a:schemeClr val="tx1"/>
                </a:solidFill>
                <a:effectLst/>
                <a:latin typeface="+mn-lt"/>
                <a:ea typeface="+mn-ea"/>
                <a:cs typeface="+mn-cs"/>
              </a:rPr>
              <a:t>When you are calling DFCS you are requesting a service, to ensure the safety of a child. It is their job to investigate the situation and professionally interview the child and family.</a:t>
            </a:r>
          </a:p>
          <a:p>
            <a:r>
              <a:rPr lang="en-US" sz="1200" kern="1200" dirty="0">
                <a:solidFill>
                  <a:schemeClr val="tx1"/>
                </a:solidFill>
                <a:effectLst/>
                <a:latin typeface="+mn-lt"/>
                <a:ea typeface="+mn-ea"/>
                <a:cs typeface="+mn-cs"/>
              </a:rPr>
              <a:t>If a child discloses maltreatment, </a:t>
            </a:r>
            <a:r>
              <a:rPr lang="en-US" sz="1200" b="1" kern="1200" dirty="0">
                <a:solidFill>
                  <a:schemeClr val="tx1"/>
                </a:solidFill>
                <a:effectLst/>
                <a:latin typeface="+mn-lt"/>
                <a:ea typeface="+mn-ea"/>
                <a:cs typeface="+mn-cs"/>
              </a:rPr>
              <a:t>BELIEVE THEM</a:t>
            </a:r>
            <a:r>
              <a:rPr lang="en-US" sz="1200" kern="1200" dirty="0">
                <a:solidFill>
                  <a:schemeClr val="tx1"/>
                </a:solidFill>
                <a:effectLst/>
                <a:latin typeface="+mn-lt"/>
                <a:ea typeface="+mn-ea"/>
                <a:cs typeface="+mn-cs"/>
              </a:rPr>
              <a:t>. Children rarely lie about maltreatment and may exhibit a variety of behaviors as an out cry for help.</a:t>
            </a:r>
          </a:p>
          <a:p>
            <a:r>
              <a:rPr lang="en-US" sz="1200" kern="1200" dirty="0">
                <a:solidFill>
                  <a:schemeClr val="tx1"/>
                </a:solidFill>
                <a:effectLst/>
                <a:latin typeface="+mn-lt"/>
                <a:ea typeface="+mn-ea"/>
                <a:cs typeface="+mn-cs"/>
              </a:rPr>
              <a:t> </a:t>
            </a:r>
          </a:p>
          <a:p>
            <a:endParaRPr lang="en-US" baseline="0" dirty="0"/>
          </a:p>
          <a:p>
            <a:r>
              <a:rPr lang="en-US" b="1" baseline="0" dirty="0"/>
              <a:t>Let’s practice:</a:t>
            </a:r>
          </a:p>
          <a:p>
            <a:endParaRPr lang="en-US" baseline="0" dirty="0"/>
          </a:p>
          <a:p>
            <a:r>
              <a:rPr lang="en-US" sz="1200" b="0" i="0" kern="1200" dirty="0">
                <a:solidFill>
                  <a:schemeClr val="tx1"/>
                </a:solidFill>
                <a:effectLst/>
                <a:latin typeface="+mn-lt"/>
                <a:ea typeface="+mn-ea"/>
                <a:cs typeface="+mn-cs"/>
              </a:rPr>
              <a:t>How would you respond to a child about a suspicious injury the child shows you or</a:t>
            </a:r>
            <a:r>
              <a:rPr lang="en-US" sz="1200" b="0" i="0" kern="1200" baseline="0" dirty="0">
                <a:solidFill>
                  <a:schemeClr val="tx1"/>
                </a:solidFill>
                <a:effectLst/>
                <a:latin typeface="+mn-lt"/>
                <a:ea typeface="+mn-ea"/>
                <a:cs typeface="+mn-cs"/>
              </a:rPr>
              <a:t> you observe</a:t>
            </a:r>
            <a:r>
              <a:rPr lang="en-US" sz="1200" b="0" i="0" kern="1200" dirty="0">
                <a:solidFill>
                  <a:schemeClr val="tx1"/>
                </a:solidFill>
                <a:effectLst/>
                <a:latin typeface="+mn-lt"/>
                <a:ea typeface="+mn-ea"/>
                <a:cs typeface="+mn-cs"/>
              </a:rPr>
              <a: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Asking questions in a curious manner without implying you suspect any foul play is very important. You want the child to tell you what actions occurred even if you suspect someone else inflected the injury. </a:t>
            </a:r>
          </a:p>
          <a:p>
            <a:endParaRPr lang="en-US" sz="1200" b="0"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Refer to Appendix A for more</a:t>
            </a:r>
            <a:r>
              <a:rPr lang="en-US" sz="1200" b="1" i="0" kern="1200" baseline="0" dirty="0">
                <a:solidFill>
                  <a:schemeClr val="tx1"/>
                </a:solidFill>
                <a:effectLst/>
                <a:latin typeface="+mn-lt"/>
                <a:ea typeface="+mn-ea"/>
                <a:cs typeface="+mn-cs"/>
              </a:rPr>
              <a:t> information on handling disclosures.</a:t>
            </a:r>
            <a:endParaRPr lang="en-US" sz="1200" b="1"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6071628-EEC2-4406-B448-BBDF0EB7B158}" type="slidenum">
              <a:rPr lang="en-US" smtClean="0">
                <a:solidFill>
                  <a:prstClr val="black"/>
                </a:solidFill>
              </a:rPr>
              <a:pPr/>
              <a:t>36</a:t>
            </a:fld>
            <a:endParaRPr lang="en-US" dirty="0">
              <a:solidFill>
                <a:prstClr val="black"/>
              </a:solidFill>
            </a:endParaRPr>
          </a:p>
        </p:txBody>
      </p:sp>
    </p:spTree>
    <p:extLst>
      <p:ext uri="{BB962C8B-B14F-4D97-AF65-F5344CB8AC3E}">
        <p14:creationId xmlns:p14="http://schemas.microsoft.com/office/powerpoint/2010/main" val="1591897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Children are products of their environment and interactions. As we have previously discussed, children may act in a variety of ways that range form self isolation to disruptive and violent behavior as a result of child maltreatment. It is important for us to recognize that these are not “bad children”, but traumatized children who may not have learned how to socially and emotionally interact with others, or respond appropriately to different situations.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When interacting with children it is important to realize the widespread impact of trauma, recognize the signs and symptoms of trauma; respond by fully integrating knowledge about trauma into policies; and seek to actively resist re-traumatization.</a:t>
            </a:r>
          </a:p>
          <a:p>
            <a:r>
              <a:rPr lang="en-US" sz="1200" i="1" kern="1200" dirty="0">
                <a:solidFill>
                  <a:schemeClr val="tx1"/>
                </a:solidFill>
                <a:effectLst/>
                <a:latin typeface="+mn-lt"/>
                <a:ea typeface="+mn-ea"/>
                <a:cs typeface="+mn-cs"/>
              </a:rPr>
              <a:t>For more Trauma Informed-Approaches material visit: http://www.samhsa.gov/nctic/trauma-interventions.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baseline="0" dirty="0"/>
          </a:p>
        </p:txBody>
      </p:sp>
      <p:sp>
        <p:nvSpPr>
          <p:cNvPr id="4" name="Slide Number Placeholder 3"/>
          <p:cNvSpPr>
            <a:spLocks noGrp="1"/>
          </p:cNvSpPr>
          <p:nvPr>
            <p:ph type="sldNum" sz="quarter" idx="10"/>
          </p:nvPr>
        </p:nvSpPr>
        <p:spPr/>
        <p:txBody>
          <a:bodyPr/>
          <a:lstStyle/>
          <a:p>
            <a:fld id="{56071628-EEC2-4406-B448-BBDF0EB7B158}" type="slidenum">
              <a:rPr lang="en-US" smtClean="0"/>
              <a:t>37</a:t>
            </a:fld>
            <a:endParaRPr lang="en-US" dirty="0"/>
          </a:p>
        </p:txBody>
      </p:sp>
    </p:spTree>
    <p:extLst>
      <p:ext uri="{BB962C8B-B14F-4D97-AF65-F5344CB8AC3E}">
        <p14:creationId xmlns:p14="http://schemas.microsoft.com/office/powerpoint/2010/main" val="29598409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This </a:t>
            </a:r>
            <a:r>
              <a:rPr lang="en-US" sz="1200" kern="1200" dirty="0" smtClean="0">
                <a:solidFill>
                  <a:schemeClr val="tx1"/>
                </a:solidFill>
                <a:effectLst/>
                <a:latin typeface="+mn-lt"/>
                <a:ea typeface="+mn-ea"/>
                <a:cs typeface="+mn-cs"/>
              </a:rPr>
              <a:t>list includes </a:t>
            </a:r>
            <a:r>
              <a:rPr lang="en-US" sz="1200" kern="1200" dirty="0">
                <a:solidFill>
                  <a:schemeClr val="tx1"/>
                </a:solidFill>
                <a:effectLst/>
                <a:latin typeface="+mn-lt"/>
                <a:ea typeface="+mn-ea"/>
                <a:cs typeface="+mn-cs"/>
              </a:rPr>
              <a:t>most people who come into direct or indirect contact with children either professionally or through volunteering.</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New to the Georgia law are volunteers (for example teenagers volunteering at children’s summer camps) and clergy, however information learned within the context of a confession is still confidential and does not fall under the mandated reporter law. (</a:t>
            </a:r>
            <a:r>
              <a:rPr lang="en-US" sz="1200" i="1" kern="1200" dirty="0">
                <a:solidFill>
                  <a:schemeClr val="tx1"/>
                </a:solidFill>
                <a:effectLst/>
                <a:latin typeface="+mn-lt"/>
                <a:ea typeface="+mn-ea"/>
                <a:cs typeface="+mn-cs"/>
              </a:rPr>
              <a:t>Georgia Code O.C.G.A. 19-7-5.) Confession</a:t>
            </a:r>
            <a:r>
              <a:rPr lang="en-US" sz="1200" i="1" kern="1200" baseline="0" dirty="0">
                <a:solidFill>
                  <a:schemeClr val="tx1"/>
                </a:solidFill>
                <a:effectLst/>
                <a:latin typeface="+mn-lt"/>
                <a:ea typeface="+mn-ea"/>
                <a:cs typeface="+mn-cs"/>
              </a:rPr>
              <a:t>s are protected as the church’s doctrine defines them, it is extended to many different religions, confessions in a catholic church is just one example.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Even if a person is not a mandated reporter, if he or she has reasonable cause to believe that suspected child abuse has occurred they may report or cause reports to be made. (Code O.C.G.A. 19-7-5 (d))</a:t>
            </a:r>
          </a:p>
          <a:p>
            <a:r>
              <a:rPr lang="en-US" sz="1200" kern="1200" dirty="0">
                <a:solidFill>
                  <a:schemeClr val="tx1"/>
                </a:solidFill>
                <a:effectLst/>
                <a:latin typeface="+mn-lt"/>
                <a:ea typeface="+mn-ea"/>
                <a:cs typeface="+mn-cs"/>
              </a:rPr>
              <a:t> </a:t>
            </a:r>
          </a:p>
          <a:p>
            <a:endParaRPr lang="en-US" b="1" i="1" u="sng" baseline="0" dirty="0"/>
          </a:p>
          <a:p>
            <a:endParaRPr lang="en-US" b="1" i="1" u="sng" baseline="0" dirty="0"/>
          </a:p>
          <a:p>
            <a:endParaRPr lang="en-US" dirty="0"/>
          </a:p>
        </p:txBody>
      </p:sp>
      <p:sp>
        <p:nvSpPr>
          <p:cNvPr id="4" name="Slide Number Placeholder 3"/>
          <p:cNvSpPr>
            <a:spLocks noGrp="1"/>
          </p:cNvSpPr>
          <p:nvPr>
            <p:ph type="sldNum" sz="quarter" idx="10"/>
          </p:nvPr>
        </p:nvSpPr>
        <p:spPr/>
        <p:txBody>
          <a:bodyPr/>
          <a:lstStyle/>
          <a:p>
            <a:fld id="{56071628-EEC2-4406-B448-BBDF0EB7B158}"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42488271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If you are reporting your suspicion of child maltreatment, it is assumed you are doing so in ‘good faith’ so you will not be liable if the report ends up unsubstantiated. Additionally, it is not your role to investigate or collect proof, so most reports </a:t>
            </a:r>
            <a:r>
              <a:rPr lang="en-US" sz="1200" b="1" kern="1200" dirty="0">
                <a:solidFill>
                  <a:schemeClr val="tx1"/>
                </a:solidFill>
                <a:effectLst/>
                <a:latin typeface="+mn-lt"/>
                <a:ea typeface="+mn-ea"/>
                <a:cs typeface="+mn-cs"/>
              </a:rPr>
              <a:t>will</a:t>
            </a:r>
            <a:r>
              <a:rPr lang="en-US" sz="1200" kern="1200" dirty="0">
                <a:solidFill>
                  <a:schemeClr val="tx1"/>
                </a:solidFill>
                <a:effectLst/>
                <a:latin typeface="+mn-lt"/>
                <a:ea typeface="+mn-ea"/>
                <a:cs typeface="+mn-cs"/>
              </a:rPr>
              <a:t> be based on suspicion/ ‘good faith’. It is DFCS’s job to ensure the safety of children and to investigate suspected child maltreatment.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By familiarizing yourself with your organizations reporting policy, there will be no doubt whether you have fulfilled your duties as a mandated reporter. </a:t>
            </a:r>
            <a:r>
              <a:rPr lang="en-US" sz="1200" i="1" kern="1200" dirty="0">
                <a:solidFill>
                  <a:schemeClr val="tx1"/>
                </a:solidFill>
                <a:effectLst/>
                <a:latin typeface="+mn-lt"/>
                <a:ea typeface="+mn-ea"/>
                <a:cs typeface="+mn-cs"/>
              </a:rPr>
              <a:t>If </a:t>
            </a:r>
            <a:r>
              <a:rPr lang="en-US" sz="1200" i="1" kern="1200" dirty="0" smtClean="0">
                <a:solidFill>
                  <a:schemeClr val="tx1"/>
                </a:solidFill>
                <a:effectLst/>
                <a:latin typeface="+mn-lt"/>
                <a:ea typeface="+mn-ea"/>
                <a:cs typeface="+mn-cs"/>
              </a:rPr>
              <a:t>an </a:t>
            </a:r>
            <a:r>
              <a:rPr lang="en-US" sz="1200" i="1" kern="1200" dirty="0">
                <a:solidFill>
                  <a:schemeClr val="tx1"/>
                </a:solidFill>
                <a:effectLst/>
                <a:latin typeface="+mn-lt"/>
                <a:ea typeface="+mn-ea"/>
                <a:cs typeface="+mn-cs"/>
              </a:rPr>
              <a:t>organization doesn’t have a policy in place or have updated information on procedures, please encourage them to include a mandated reporting policy as part of a larger child safety policy. You can refer to examples and resources for organizations in the </a:t>
            </a:r>
            <a:r>
              <a:rPr lang="en-US" sz="1200" b="1" i="1" kern="1200" dirty="0">
                <a:solidFill>
                  <a:schemeClr val="tx1"/>
                </a:solidFill>
                <a:effectLst/>
                <a:latin typeface="+mn-lt"/>
                <a:ea typeface="+mn-ea"/>
                <a:cs typeface="+mn-cs"/>
              </a:rPr>
              <a:t>PCA Georgia Child Safety Policies Resource handout (Appendix </a:t>
            </a:r>
            <a:r>
              <a:rPr lang="en-US" sz="1200" b="1" i="1" kern="1200" dirty="0" smtClean="0">
                <a:solidFill>
                  <a:schemeClr val="tx1"/>
                </a:solidFill>
                <a:effectLst/>
                <a:latin typeface="+mn-lt"/>
                <a:ea typeface="+mn-ea"/>
                <a:cs typeface="+mn-cs"/>
              </a:rPr>
              <a:t>G)</a:t>
            </a:r>
            <a:r>
              <a:rPr lang="en-US" sz="1200" i="1" kern="1200" dirty="0" smtClean="0">
                <a:solidFill>
                  <a:schemeClr val="tx1"/>
                </a:solidFill>
                <a:effectLst/>
                <a:latin typeface="+mn-lt"/>
                <a:ea typeface="+mn-ea"/>
                <a:cs typeface="+mn-cs"/>
              </a:rPr>
              <a:t>.</a:t>
            </a:r>
            <a:endParaRPr lang="en-US" sz="1200" i="1" kern="1200" dirty="0">
              <a:solidFill>
                <a:schemeClr val="tx1"/>
              </a:solidFill>
              <a:effectLst/>
              <a:latin typeface="+mn-lt"/>
              <a:ea typeface="+mn-ea"/>
              <a:cs typeface="+mn-cs"/>
            </a:endParaRP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You are a mandated reporter as part of your professional role, but what happens when you go home? Your legal obligations to report refer to your professional interaction with children (includes volunteer interaction with children). You are not mandated to report during off hours like witnessing abuse from a neighbor in your community, but you should feel morally obligated! </a:t>
            </a:r>
            <a:r>
              <a:rPr lang="en-US" sz="1200" i="1" kern="1200" dirty="0" smtClean="0">
                <a:solidFill>
                  <a:schemeClr val="tx1"/>
                </a:solidFill>
                <a:effectLst/>
                <a:latin typeface="+mn-lt"/>
                <a:ea typeface="+mn-ea"/>
                <a:cs typeface="+mn-cs"/>
              </a:rPr>
              <a:t>However, there are </a:t>
            </a:r>
            <a:r>
              <a:rPr lang="en-US" sz="1200" i="1" kern="1200" dirty="0">
                <a:solidFill>
                  <a:schemeClr val="tx1"/>
                </a:solidFill>
                <a:effectLst/>
                <a:latin typeface="+mn-lt"/>
                <a:ea typeface="+mn-ea"/>
                <a:cs typeface="+mn-cs"/>
              </a:rPr>
              <a:t>some licensures/ professions that require their employees to report suspected abuse no matter where or how they encounter the situation. </a:t>
            </a:r>
          </a:p>
          <a:p>
            <a:endParaRPr lang="en-US" baseline="0" dirty="0"/>
          </a:p>
        </p:txBody>
      </p:sp>
      <p:sp>
        <p:nvSpPr>
          <p:cNvPr id="4" name="Slide Number Placeholder 3"/>
          <p:cNvSpPr>
            <a:spLocks noGrp="1"/>
          </p:cNvSpPr>
          <p:nvPr>
            <p:ph type="sldNum" sz="quarter" idx="10"/>
          </p:nvPr>
        </p:nvSpPr>
        <p:spPr/>
        <p:txBody>
          <a:bodyPr/>
          <a:lstStyle/>
          <a:p>
            <a:fld id="{56071628-EEC2-4406-B448-BBDF0EB7B158}"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12718370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The ultimate goal of today’s training is to discuss how your programs, organizations, communities and you as an individual can protect children. Ensuring all mandated reporters and anyone involved with children or families understands your organizations reporting protocol, knows how to make a report of abuse and recognizes the signs of child maltreatment can help prevent further abuse from occurring.  While there is a legal obligation to report suspected abuse or neglect, we also have a moral responsibility to prevent it whenever possible.</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6071628-EEC2-4406-B448-BBDF0EB7B158}" type="slidenum">
              <a:rPr lang="en-US" smtClean="0"/>
              <a:t>4</a:t>
            </a:fld>
            <a:endParaRPr lang="en-US" dirty="0"/>
          </a:p>
        </p:txBody>
      </p:sp>
    </p:spTree>
    <p:extLst>
      <p:ext uri="{BB962C8B-B14F-4D97-AF65-F5344CB8AC3E}">
        <p14:creationId xmlns:p14="http://schemas.microsoft.com/office/powerpoint/2010/main" val="37025015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u="none" kern="1200" dirty="0">
                <a:solidFill>
                  <a:schemeClr val="tx1">
                    <a:lumMod val="95000"/>
                    <a:lumOff val="5000"/>
                  </a:schemeClr>
                </a:solidFill>
                <a:effectLst/>
                <a:latin typeface="+mn-lt"/>
                <a:ea typeface="+mn-ea"/>
                <a:cs typeface="+mn-cs"/>
              </a:rPr>
              <a:t>Mandated reports are allowed to report anonymously</a:t>
            </a:r>
            <a:r>
              <a:rPr lang="en-US" sz="1200" b="0" i="0" u="none" kern="1200" baseline="0" dirty="0">
                <a:solidFill>
                  <a:schemeClr val="tx1">
                    <a:lumMod val="95000"/>
                    <a:lumOff val="5000"/>
                  </a:schemeClr>
                </a:solidFill>
                <a:effectLst/>
                <a:latin typeface="+mn-lt"/>
                <a:ea typeface="+mn-ea"/>
                <a:cs typeface="+mn-cs"/>
              </a:rPr>
              <a:t> and maintain some confidentiality regarding their identity. </a:t>
            </a:r>
            <a:r>
              <a:rPr lang="en-US" sz="1200" b="0" i="0" u="none" kern="1200" dirty="0">
                <a:solidFill>
                  <a:schemeClr val="tx1">
                    <a:lumMod val="95000"/>
                    <a:lumOff val="5000"/>
                  </a:schemeClr>
                </a:solidFill>
                <a:effectLst/>
                <a:latin typeface="+mn-lt"/>
                <a:ea typeface="+mn-ea"/>
                <a:cs typeface="+mn-cs"/>
              </a:rPr>
              <a:t>Additionally, they</a:t>
            </a:r>
            <a:r>
              <a:rPr lang="en-US" sz="1200" b="0" i="0" u="none" kern="1200" baseline="0" dirty="0">
                <a:solidFill>
                  <a:schemeClr val="tx1">
                    <a:lumMod val="95000"/>
                    <a:lumOff val="5000"/>
                  </a:schemeClr>
                </a:solidFill>
                <a:effectLst/>
                <a:latin typeface="+mn-lt"/>
                <a:ea typeface="+mn-ea"/>
                <a:cs typeface="+mn-cs"/>
              </a:rPr>
              <a:t> can limit their liability by </a:t>
            </a:r>
            <a:r>
              <a:rPr lang="en-US" sz="1200" kern="1200" dirty="0">
                <a:solidFill>
                  <a:schemeClr val="tx1"/>
                </a:solidFill>
                <a:effectLst/>
                <a:latin typeface="+mn-lt"/>
                <a:ea typeface="+mn-ea"/>
                <a:cs typeface="+mn-cs"/>
              </a:rPr>
              <a:t>following some easy and clear procedures. For instance, if a person is a mandated reporter then they should first notify the person in charge or the designated mandated reporter of the institution about the incident or concern. An employee or volunteer who makes a report to a designated person will have fulfilled his or her duty under the Code. The designated delegate or supervisor </a:t>
            </a:r>
            <a:r>
              <a:rPr lang="en-US" sz="1200" b="1" kern="1200" dirty="0">
                <a:solidFill>
                  <a:schemeClr val="tx1"/>
                </a:solidFill>
                <a:effectLst/>
                <a:latin typeface="+mn-lt"/>
                <a:ea typeface="+mn-ea"/>
                <a:cs typeface="+mn-cs"/>
              </a:rPr>
              <a:t>MUST </a:t>
            </a:r>
            <a:r>
              <a:rPr lang="en-US" sz="1200" kern="1200" dirty="0">
                <a:solidFill>
                  <a:schemeClr val="tx1"/>
                </a:solidFill>
                <a:effectLst/>
                <a:latin typeface="+mn-lt"/>
                <a:ea typeface="+mn-ea"/>
                <a:cs typeface="+mn-cs"/>
              </a:rPr>
              <a:t>submit all reports made to them, regardless of whether or not they agree or believe the allegation. (O.C.G.A 19-7-5(c)(2) and (c)(3))</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 new amendment to the code now provides criminal immunity for an individual who acting in good faith, is in in possession of unlawful images and materials of children (i.e. child pornography), and is assisting law enforcement when the safety of a child is threatened or jeopardized. The individual will be granted immunity from criminal liability as long as the person turns the material over to law enforcement within 72 hours of coming into possession of the images. The purpose o f this portion of the statute is to incentivize reports and individuals who may know of or be aware of inappropriate materials to step forward and help law enforcement without facing criminal charges for having the material. It can be found under O.C.G.A. § 16-3-22.1 </a:t>
            </a:r>
          </a:p>
          <a:p>
            <a:r>
              <a:rPr lang="en-US" sz="1200" kern="1200" dirty="0">
                <a:solidFill>
                  <a:schemeClr val="tx1"/>
                </a:solidFill>
                <a:effectLst/>
                <a:latin typeface="+mn-lt"/>
                <a:ea typeface="+mn-ea"/>
                <a:cs typeface="+mn-cs"/>
              </a:rPr>
              <a:t>If a mandated reporter fails to report they can face some criminal punishments and prosecution. Under O.C.G.A. 19-7-5 (h) ”Any person or official required by subsection (c) of this Code section to report a suspected case of child abuse who knowingly and willfully fails to do so shall be guilty of a misdemeanor.“</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56071628-EEC2-4406-B448-BBDF0EB7B158}"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222740303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When making a report try to include:</a:t>
            </a:r>
          </a:p>
          <a:p>
            <a:r>
              <a:rPr lang="en-US" sz="1200" kern="1200" dirty="0">
                <a:solidFill>
                  <a:schemeClr val="tx1"/>
                </a:solidFill>
                <a:effectLst/>
                <a:latin typeface="+mn-lt"/>
                <a:ea typeface="+mn-ea"/>
                <a:cs typeface="+mn-cs"/>
              </a:rPr>
              <a:t>▪ Names and addresses of the child and the child's parents or caretakers</a:t>
            </a:r>
          </a:p>
          <a:p>
            <a:r>
              <a:rPr lang="en-US" sz="1200" kern="1200" dirty="0">
                <a:solidFill>
                  <a:schemeClr val="tx1"/>
                </a:solidFill>
                <a:effectLst/>
                <a:latin typeface="+mn-lt"/>
                <a:ea typeface="+mn-ea"/>
                <a:cs typeface="+mn-cs"/>
              </a:rPr>
              <a:t>▪ The child's age</a:t>
            </a:r>
          </a:p>
          <a:p>
            <a:r>
              <a:rPr lang="en-US" sz="1200" kern="1200" dirty="0">
                <a:solidFill>
                  <a:schemeClr val="tx1"/>
                </a:solidFill>
                <a:effectLst/>
                <a:latin typeface="+mn-lt"/>
                <a:ea typeface="+mn-ea"/>
                <a:cs typeface="+mn-cs"/>
              </a:rPr>
              <a:t>▪ Nature and extent of the child's injuries, including any evidence of previous injuries</a:t>
            </a:r>
          </a:p>
          <a:p>
            <a:r>
              <a:rPr lang="en-US" sz="1200" kern="1200" dirty="0">
                <a:solidFill>
                  <a:schemeClr val="tx1"/>
                </a:solidFill>
                <a:effectLst/>
                <a:latin typeface="+mn-lt"/>
                <a:ea typeface="+mn-ea"/>
                <a:cs typeface="+mn-cs"/>
              </a:rPr>
              <a:t>▪ Information that the reporting person believes might be helpful in establishing the cause of the injuries and the identity of the perpetrator</a:t>
            </a:r>
          </a:p>
          <a:p>
            <a:r>
              <a:rPr lang="en-US" sz="1200" kern="1200" dirty="0">
                <a:solidFill>
                  <a:schemeClr val="tx1"/>
                </a:solidFill>
                <a:effectLst/>
                <a:latin typeface="+mn-lt"/>
                <a:ea typeface="+mn-ea"/>
                <a:cs typeface="+mn-cs"/>
              </a:rPr>
              <a:t>▪ Include the child’s current location and other children in the home</a:t>
            </a:r>
          </a:p>
          <a:p>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“Photographs of the child's injuries to be used as documentation in support of allegations by hospital employees or volunteers, physicians, law enforcement personnel, school officials, or employees or volunteers of legally mandated public or private child protective agencies may be taken without the  permission of the child's parent or guardian. Such photographs shall be made available as soon as possible to the chief welfare agency providing protective services and to the appropriate police authority.”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Mandated reporters are required to report </a:t>
            </a:r>
            <a:r>
              <a:rPr lang="en-US" b="1" dirty="0"/>
              <a:t>immediately</a:t>
            </a:r>
            <a:r>
              <a:rPr lang="en-US" dirty="0"/>
              <a:t>, but at least </a:t>
            </a:r>
            <a:r>
              <a:rPr lang="en-US" b="1" dirty="0"/>
              <a:t>within 24 hours</a:t>
            </a:r>
            <a:r>
              <a:rPr lang="en-US" dirty="0"/>
              <a:t>.</a:t>
            </a:r>
            <a:r>
              <a:rPr lang="en-US" dirty="0">
                <a:hlinkClick r:id="rId3"/>
              </a:rPr>
              <a:t>(O.C.G.A §19-7-5 (e)(2016)</a:t>
            </a:r>
            <a:endParaRPr lang="en-US" dirty="0"/>
          </a:p>
          <a:p>
            <a:endParaRPr lang="en-US" i="1" u="sng" dirty="0"/>
          </a:p>
        </p:txBody>
      </p:sp>
      <p:sp>
        <p:nvSpPr>
          <p:cNvPr id="4" name="Slide Number Placeholder 3"/>
          <p:cNvSpPr>
            <a:spLocks noGrp="1"/>
          </p:cNvSpPr>
          <p:nvPr>
            <p:ph type="sldNum" sz="quarter" idx="10"/>
          </p:nvPr>
        </p:nvSpPr>
        <p:spPr/>
        <p:txBody>
          <a:bodyPr/>
          <a:lstStyle/>
          <a:p>
            <a:fld id="{56071628-EEC2-4406-B448-BBDF0EB7B158}"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68750975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While this is still an option it is not readily available online and may be difficult to find and maneuver. It may be easier to report electronically using option 2.</a:t>
            </a:r>
          </a:p>
          <a:p>
            <a:endParaRPr lang="en-US" dirty="0"/>
          </a:p>
        </p:txBody>
      </p:sp>
      <p:sp>
        <p:nvSpPr>
          <p:cNvPr id="4" name="Slide Number Placeholder 3"/>
          <p:cNvSpPr>
            <a:spLocks noGrp="1"/>
          </p:cNvSpPr>
          <p:nvPr>
            <p:ph type="sldNum" sz="quarter" idx="10"/>
          </p:nvPr>
        </p:nvSpPr>
        <p:spPr/>
        <p:txBody>
          <a:bodyPr/>
          <a:lstStyle/>
          <a:p>
            <a:fld id="{56071628-EEC2-4406-B448-BBDF0EB7B158}"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17497541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Option 2 is a link on DFCS’ website which will redirect you to another site. Once there you will need to complete a short training program before your report can be filled out and then sent. Once you complete the training you will be given a code that you can use to finish filling out your report.</a:t>
            </a:r>
          </a:p>
          <a:p>
            <a:r>
              <a:rPr lang="en-US" sz="1200" kern="1200" dirty="0">
                <a:solidFill>
                  <a:schemeClr val="tx1"/>
                </a:solidFill>
                <a:effectLst/>
                <a:latin typeface="+mn-lt"/>
                <a:ea typeface="+mn-ea"/>
                <a:cs typeface="+mn-cs"/>
              </a:rPr>
              <a:t> </a:t>
            </a:r>
          </a:p>
          <a:p>
            <a:endParaRPr lang="en-US" b="1" i="1" u="sng" baseline="0" dirty="0"/>
          </a:p>
          <a:p>
            <a:endParaRPr lang="en-US" b="1" i="1" u="sng" baseline="0" dirty="0"/>
          </a:p>
        </p:txBody>
      </p:sp>
      <p:sp>
        <p:nvSpPr>
          <p:cNvPr id="4" name="Slide Number Placeholder 3"/>
          <p:cNvSpPr>
            <a:spLocks noGrp="1"/>
          </p:cNvSpPr>
          <p:nvPr>
            <p:ph type="sldNum" sz="quarter" idx="10"/>
          </p:nvPr>
        </p:nvSpPr>
        <p:spPr/>
        <p:txBody>
          <a:bodyPr/>
          <a:lstStyle/>
          <a:p>
            <a:fld id="{56071628-EEC2-4406-B448-BBDF0EB7B158}" type="slidenum">
              <a:rPr lang="en-US" smtClean="0">
                <a:solidFill>
                  <a:prstClr val="black"/>
                </a:solidFill>
              </a:rPr>
              <a:pPr/>
              <a:t>44</a:t>
            </a:fld>
            <a:endParaRPr lang="en-US" dirty="0">
              <a:solidFill>
                <a:prstClr val="black"/>
              </a:solidFill>
            </a:endParaRPr>
          </a:p>
        </p:txBody>
      </p:sp>
    </p:spTree>
    <p:extLst>
      <p:ext uri="{BB962C8B-B14F-4D97-AF65-F5344CB8AC3E}">
        <p14:creationId xmlns:p14="http://schemas.microsoft.com/office/powerpoint/2010/main" val="161181709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In certain situations it may be necessary to call law enforcement in addition to DFCS. Law enforcement is designed to respond within minutes, whereas DFCS may respond as soon as they get the report or within 24 hours.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DFCS refers to this as </a:t>
            </a:r>
            <a:r>
              <a:rPr lang="en-US" sz="1200" i="1" kern="1200" dirty="0">
                <a:solidFill>
                  <a:schemeClr val="tx1"/>
                </a:solidFill>
                <a:effectLst/>
                <a:latin typeface="+mn-lt"/>
                <a:ea typeface="+mn-ea"/>
                <a:cs typeface="+mn-cs"/>
              </a:rPr>
              <a:t>Present Danger,</a:t>
            </a:r>
            <a:r>
              <a:rPr lang="en-US" sz="1200" kern="1200" dirty="0">
                <a:solidFill>
                  <a:schemeClr val="tx1"/>
                </a:solidFill>
                <a:effectLst/>
                <a:latin typeface="+mn-lt"/>
                <a:ea typeface="+mn-ea"/>
                <a:cs typeface="+mn-cs"/>
              </a:rPr>
              <a:t> which is an immediate, significant, and clearly observable family condition, child condition, individual behavior or action, or family circumstance which is in the process of occurring and which obviously endangers or threatens to endanger a child and requires immediate action to protect. When a child is in present danger, the fact of the danger itself is sufficient for you to act. You do not need to know more. When a child is in present danger, intervention must be immediate; the very day it is encountered.</a:t>
            </a:r>
          </a:p>
          <a:p>
            <a:r>
              <a:rPr lang="en-US" sz="1200" kern="1200" dirty="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071628-EEC2-4406-B448-BBDF0EB7B158}" type="slidenum">
              <a:rPr lang="en-US" smtClean="0"/>
              <a:t>45</a:t>
            </a:fld>
            <a:endParaRPr lang="en-US" dirty="0"/>
          </a:p>
        </p:txBody>
      </p:sp>
    </p:spTree>
    <p:extLst>
      <p:ext uri="{BB962C8B-B14F-4D97-AF65-F5344CB8AC3E}">
        <p14:creationId xmlns:p14="http://schemas.microsoft.com/office/powerpoint/2010/main" val="286999701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DFCS is required to send a confirmation to any one who has made a report that details how the person can learn the outcome of the case. School personnel should receive confirmation of the report in addition to the outcome of the case within 5 days of the completion of the case investigation (</a:t>
            </a:r>
            <a:r>
              <a:rPr lang="en-US" sz="1200" b="1" kern="1200" dirty="0">
                <a:solidFill>
                  <a:schemeClr val="tx1"/>
                </a:solidFill>
                <a:effectLst/>
                <a:latin typeface="+mn-lt"/>
                <a:ea typeface="+mn-ea"/>
                <a:cs typeface="+mn-cs"/>
              </a:rPr>
              <a:t>if the case is substantiated</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Whether you report anonymously or not, your identity will not be given to the family. Additionally there is the potential that you will need to appear in court.</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56071628-EEC2-4406-B448-BBDF0EB7B158}" type="slidenum">
              <a:rPr lang="en-US" smtClean="0">
                <a:solidFill>
                  <a:prstClr val="black"/>
                </a:solidFill>
              </a:rPr>
              <a:pPr/>
              <a:t>46</a:t>
            </a:fld>
            <a:endParaRPr lang="en-US" dirty="0">
              <a:solidFill>
                <a:prstClr val="black"/>
              </a:solidFill>
            </a:endParaRPr>
          </a:p>
        </p:txBody>
      </p:sp>
    </p:spTree>
    <p:extLst>
      <p:ext uri="{BB962C8B-B14F-4D97-AF65-F5344CB8AC3E}">
        <p14:creationId xmlns:p14="http://schemas.microsoft.com/office/powerpoint/2010/main" val="215738252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i="1" kern="1200" dirty="0">
                <a:solidFill>
                  <a:schemeClr val="tx1"/>
                </a:solidFill>
                <a:effectLst/>
                <a:latin typeface="+mn-lt"/>
                <a:ea typeface="+mn-ea"/>
                <a:cs typeface="+mn-cs"/>
              </a:rPr>
              <a:t>This slide is optional if time permits. </a:t>
            </a:r>
            <a:r>
              <a:rPr lang="en-US" sz="1200" kern="1200" dirty="0">
                <a:solidFill>
                  <a:schemeClr val="tx1"/>
                </a:solidFill>
                <a:effectLst/>
                <a:latin typeface="+mn-lt"/>
                <a:ea typeface="+mn-ea"/>
                <a:cs typeface="+mn-cs"/>
              </a:rPr>
              <a:t>These are ranked in order to help DFCS determine child and family functioning and DFCS is continually assessing these factors throughout the case process. As a mandated reporter you do not need to provide all this information, however it will aide DFCS ‘s screening processes.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1. The extent of maltreatment- What happened, type of maltreatment, injury sustained?</a:t>
            </a:r>
          </a:p>
          <a:p>
            <a:r>
              <a:rPr lang="en-US" sz="1200" kern="1200" dirty="0">
                <a:solidFill>
                  <a:schemeClr val="tx1"/>
                </a:solidFill>
                <a:effectLst/>
                <a:latin typeface="+mn-lt"/>
                <a:ea typeface="+mn-ea"/>
                <a:cs typeface="+mn-cs"/>
              </a:rPr>
              <a:t>2. The circumstances surrounding maltreatment- recent job loss/ restructuring of family, other crisis or traumatic event.</a:t>
            </a:r>
          </a:p>
          <a:p>
            <a:r>
              <a:rPr lang="en-US" sz="1200" kern="1200" dirty="0">
                <a:solidFill>
                  <a:schemeClr val="tx1"/>
                </a:solidFill>
                <a:effectLst/>
                <a:latin typeface="+mn-lt"/>
                <a:ea typeface="+mn-ea"/>
                <a:cs typeface="+mn-cs"/>
              </a:rPr>
              <a:t>3. The level of child functioning- Younger children are considered especially vulnerable because they can’t talk or get away from dangerous situations. It is also important to note any delay in development and their interaction with peer and other adults.</a:t>
            </a:r>
          </a:p>
          <a:p>
            <a:r>
              <a:rPr lang="en-US" sz="1200" kern="1200" dirty="0">
                <a:solidFill>
                  <a:schemeClr val="tx1"/>
                </a:solidFill>
                <a:effectLst/>
                <a:latin typeface="+mn-lt"/>
                <a:ea typeface="+mn-ea"/>
                <a:cs typeface="+mn-cs"/>
              </a:rPr>
              <a:t>4. The level of adult functioning- What is their lifestyle, any substance abuse, their interaction with child and other adults, do the parents have supports in place?</a:t>
            </a:r>
          </a:p>
          <a:p>
            <a:r>
              <a:rPr lang="en-US" sz="1200" kern="1200" dirty="0">
                <a:solidFill>
                  <a:schemeClr val="tx1"/>
                </a:solidFill>
                <a:effectLst/>
                <a:latin typeface="+mn-lt"/>
                <a:ea typeface="+mn-ea"/>
                <a:cs typeface="+mn-cs"/>
              </a:rPr>
              <a:t>5. Parent behavior/ decisions- How does reporter describe caregiving, how does parent feel about their responsibilities, etc.</a:t>
            </a:r>
          </a:p>
          <a:p>
            <a:r>
              <a:rPr lang="en-US" sz="1200" kern="1200" dirty="0">
                <a:solidFill>
                  <a:schemeClr val="tx1"/>
                </a:solidFill>
                <a:effectLst/>
                <a:latin typeface="+mn-lt"/>
                <a:ea typeface="+mn-ea"/>
                <a:cs typeface="+mn-cs"/>
              </a:rPr>
              <a:t>6. Discipline– How were they parented?</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Although we will not go through all the potential questions and scenarios that DFCS will consider when screening calls.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This can provide some further assistance in assessing how DFCS will screen and treat calls and what you should consider when making a call. </a:t>
            </a:r>
            <a:r>
              <a:rPr lang="en-US" sz="1200" i="1" kern="1200" dirty="0">
                <a:solidFill>
                  <a:schemeClr val="tx1"/>
                </a:solidFill>
                <a:effectLst/>
                <a:latin typeface="+mn-lt"/>
                <a:ea typeface="+mn-ea"/>
                <a:cs typeface="+mn-cs"/>
              </a:rPr>
              <a:t>Refer to the DFCS resources that describes what to expect when reporting, </a:t>
            </a:r>
            <a:r>
              <a:rPr lang="en-US" sz="1200" b="1" i="1" kern="1200" dirty="0">
                <a:solidFill>
                  <a:schemeClr val="tx1"/>
                </a:solidFill>
                <a:effectLst/>
                <a:latin typeface="+mn-lt"/>
                <a:ea typeface="+mn-ea"/>
                <a:cs typeface="+mn-cs"/>
              </a:rPr>
              <a:t>Questions to Expect When you are Making a CPS Referral (Appendix </a:t>
            </a:r>
            <a:r>
              <a:rPr lang="en-US" sz="1200" b="1" i="1" kern="1200" dirty="0" smtClean="0">
                <a:solidFill>
                  <a:schemeClr val="tx1"/>
                </a:solidFill>
                <a:effectLst/>
                <a:latin typeface="+mn-lt"/>
                <a:ea typeface="+mn-ea"/>
                <a:cs typeface="+mn-cs"/>
              </a:rPr>
              <a:t>H).</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6071628-EEC2-4406-B448-BBDF0EB7B158}" type="slidenum">
              <a:rPr lang="en-US" smtClean="0">
                <a:solidFill>
                  <a:prstClr val="black"/>
                </a:solidFill>
              </a:rPr>
              <a:pPr/>
              <a:t>47</a:t>
            </a:fld>
            <a:endParaRPr lang="en-US" dirty="0">
              <a:solidFill>
                <a:prstClr val="black"/>
              </a:solidFill>
            </a:endParaRPr>
          </a:p>
        </p:txBody>
      </p:sp>
    </p:spTree>
    <p:extLst>
      <p:ext uri="{BB962C8B-B14F-4D97-AF65-F5344CB8AC3E}">
        <p14:creationId xmlns:p14="http://schemas.microsoft.com/office/powerpoint/2010/main" val="105021690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When a call/report is received by DFCS’ intake through the centralized intake system it will be reviewed. At this point some calls will be screened out. If the call is not screened out it will be assigned a response time of either immediate, 24 hours, or 72 hours. (THERE IS NO LONGER A 5 DAY RESPONSE PERIOD).</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assignment of response time is based on the danger assessment conducted by intake. After the report is assigned a response time it is sent to the county DFCS office and assigned to a caseworker who must go and meet with the victim child and assess the family situation within the predetermined response time. After the caseworker has conducted the interview and assessment they will meet with their supervisor and determine the track assignment: if the case will be assigned to investigations or family services. The caseworker has 72 hours from the time they meet with the victim child and conducts the assessment to make a track assignment decision of either investigations or family services (this includes weekends).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Even once an investigation has been initiated it can have several different outcomes based on the circumstances of that particular case. Refer to the </a:t>
            </a:r>
            <a:r>
              <a:rPr lang="en-US" sz="1200" b="1" kern="1200" dirty="0">
                <a:solidFill>
                  <a:schemeClr val="tx1"/>
                </a:solidFill>
                <a:effectLst/>
                <a:latin typeface="+mn-lt"/>
                <a:ea typeface="+mn-ea"/>
                <a:cs typeface="+mn-cs"/>
              </a:rPr>
              <a:t>“Making an Intake Decision” handout (Appendix </a:t>
            </a:r>
            <a:r>
              <a:rPr lang="en-US" sz="1200" b="1" kern="1200" dirty="0" smtClean="0">
                <a:solidFill>
                  <a:schemeClr val="tx1"/>
                </a:solidFill>
                <a:effectLst/>
                <a:latin typeface="+mn-lt"/>
                <a:ea typeface="+mn-ea"/>
                <a:cs typeface="+mn-cs"/>
              </a:rPr>
              <a:t>I) </a:t>
            </a:r>
            <a:r>
              <a:rPr lang="en-US" sz="1200" kern="1200" dirty="0">
                <a:solidFill>
                  <a:schemeClr val="tx1"/>
                </a:solidFill>
                <a:effectLst/>
                <a:latin typeface="+mn-lt"/>
                <a:ea typeface="+mn-ea"/>
                <a:cs typeface="+mn-cs"/>
              </a:rPr>
              <a:t>included in your materials to see a more detailed picture of the intake and screening process.  </a:t>
            </a: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7B8AC572-18F4-4B7C-BCD9-19725089595B}" type="slidenum">
              <a:rPr lang="en-US" smtClean="0"/>
              <a:t>48</a:t>
            </a:fld>
            <a:endParaRPr lang="en-US"/>
          </a:p>
        </p:txBody>
      </p:sp>
    </p:spTree>
    <p:extLst>
      <p:ext uri="{BB962C8B-B14F-4D97-AF65-F5344CB8AC3E}">
        <p14:creationId xmlns:p14="http://schemas.microsoft.com/office/powerpoint/2010/main" val="30445629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i="1" kern="1200" dirty="0">
                <a:solidFill>
                  <a:schemeClr val="tx1"/>
                </a:solidFill>
                <a:effectLst/>
                <a:latin typeface="+mn-lt"/>
                <a:ea typeface="+mn-ea"/>
                <a:cs typeface="+mn-cs"/>
              </a:rPr>
              <a:t>This slide is optional. </a:t>
            </a:r>
            <a:r>
              <a:rPr lang="en-US" sz="1200" kern="1200" dirty="0">
                <a:solidFill>
                  <a:schemeClr val="tx1"/>
                </a:solidFill>
                <a:effectLst/>
                <a:latin typeface="+mn-lt"/>
                <a:ea typeface="+mn-ea"/>
                <a:cs typeface="+mn-cs"/>
              </a:rPr>
              <a:t>For a report to be accepted, there are 3 criteria that should be met. </a:t>
            </a:r>
          </a:p>
          <a:p>
            <a:r>
              <a:rPr lang="en-US" sz="1200" kern="1200" dirty="0">
                <a:solidFill>
                  <a:schemeClr val="tx1"/>
                </a:solidFill>
                <a:effectLst/>
                <a:latin typeface="+mn-lt"/>
                <a:ea typeface="+mn-ea"/>
                <a:cs typeface="+mn-cs"/>
              </a:rPr>
              <a:t>1. An alleged </a:t>
            </a:r>
            <a:r>
              <a:rPr lang="en-US" sz="1200" kern="1200" dirty="0" err="1">
                <a:solidFill>
                  <a:schemeClr val="tx1"/>
                </a:solidFill>
                <a:effectLst/>
                <a:latin typeface="+mn-lt"/>
                <a:ea typeface="+mn-ea"/>
                <a:cs typeface="+mn-cs"/>
              </a:rPr>
              <a:t>maltreater</a:t>
            </a:r>
            <a:r>
              <a:rPr lang="en-US" sz="1200" kern="1200" dirty="0">
                <a:solidFill>
                  <a:schemeClr val="tx1"/>
                </a:solidFill>
                <a:effectLst/>
                <a:latin typeface="+mn-lt"/>
                <a:ea typeface="+mn-ea"/>
                <a:cs typeface="+mn-cs"/>
              </a:rPr>
              <a:t>, who is a person reported to have caused or knowingly allowed maltreatment of a child. </a:t>
            </a:r>
            <a:r>
              <a:rPr lang="en-US" sz="1200" kern="1200" dirty="0" err="1">
                <a:solidFill>
                  <a:schemeClr val="tx1"/>
                </a:solidFill>
                <a:effectLst/>
                <a:latin typeface="+mn-lt"/>
                <a:ea typeface="+mn-ea"/>
                <a:cs typeface="+mn-cs"/>
              </a:rPr>
              <a:t>Maltreater</a:t>
            </a:r>
            <a:r>
              <a:rPr lang="en-US" sz="1200" kern="1200" dirty="0">
                <a:solidFill>
                  <a:schemeClr val="tx1"/>
                </a:solidFill>
                <a:effectLst/>
                <a:latin typeface="+mn-lt"/>
                <a:ea typeface="+mn-ea"/>
                <a:cs typeface="+mn-cs"/>
              </a:rPr>
              <a:t> relationships are classified as any of the following:</a:t>
            </a:r>
          </a:p>
          <a:p>
            <a:r>
              <a:rPr lang="en-US" sz="1200" kern="1200" dirty="0">
                <a:solidFill>
                  <a:schemeClr val="tx1"/>
                </a:solidFill>
                <a:effectLst/>
                <a:latin typeface="+mn-lt"/>
                <a:ea typeface="+mn-ea"/>
                <a:cs typeface="+mn-cs"/>
              </a:rPr>
              <a:t>a.  A caregiver: Any person providing a residence for a child or any person legally obligated to provide care or secure adequate care for a child, including his or her parent, guardian, or legal custodian;</a:t>
            </a:r>
          </a:p>
          <a:p>
            <a:r>
              <a:rPr lang="en-US" sz="1200" kern="1200" dirty="0">
                <a:solidFill>
                  <a:schemeClr val="tx1"/>
                </a:solidFill>
                <a:effectLst/>
                <a:latin typeface="+mn-lt"/>
                <a:ea typeface="+mn-ea"/>
                <a:cs typeface="+mn-cs"/>
              </a:rPr>
              <a:t>b. Other adult that continually or at regular intervals live in the home;</a:t>
            </a:r>
          </a:p>
          <a:p>
            <a:r>
              <a:rPr lang="en-US" sz="1200" kern="1200" dirty="0">
                <a:solidFill>
                  <a:schemeClr val="tx1"/>
                </a:solidFill>
                <a:effectLst/>
                <a:latin typeface="+mn-lt"/>
                <a:ea typeface="+mn-ea"/>
                <a:cs typeface="+mn-cs"/>
              </a:rPr>
              <a:t>c. Persons responsible for the care of the child;</a:t>
            </a:r>
          </a:p>
          <a:p>
            <a:r>
              <a:rPr lang="en-US" sz="1200" kern="1200" dirty="0">
                <a:solidFill>
                  <a:schemeClr val="tx1"/>
                </a:solidFill>
                <a:effectLst/>
                <a:latin typeface="+mn-lt"/>
                <a:ea typeface="+mn-ea"/>
                <a:cs typeface="+mn-cs"/>
              </a:rPr>
              <a:t>d. An employee of a public or private residential home, child care institution, day or child care facility;</a:t>
            </a:r>
          </a:p>
          <a:p>
            <a:r>
              <a:rPr lang="en-US" sz="1200" kern="1200" dirty="0">
                <a:solidFill>
                  <a:schemeClr val="tx1"/>
                </a:solidFill>
                <a:effectLst/>
                <a:latin typeface="+mn-lt"/>
                <a:ea typeface="+mn-ea"/>
                <a:cs typeface="+mn-cs"/>
              </a:rPr>
              <a:t>e. School personnel.</a:t>
            </a:r>
          </a:p>
          <a:p>
            <a:r>
              <a:rPr lang="en-US" sz="1200" i="1" kern="1200" dirty="0">
                <a:solidFill>
                  <a:schemeClr val="tx1"/>
                </a:solidFill>
                <a:effectLst/>
                <a:latin typeface="+mn-lt"/>
                <a:ea typeface="+mn-ea"/>
                <a:cs typeface="+mn-cs"/>
              </a:rPr>
              <a:t>DFCS’s role is to make sure the child has a capable caregiver. Some offenses against children may instead be criminal if they do not threaten the child’s safety at home or are related to caregiver capacity.  In these cases law enforcement should be called.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2. A child from birth to under the age of 18 who is not an emancipated minor.</a:t>
            </a:r>
          </a:p>
          <a:p>
            <a:r>
              <a:rPr lang="en-US" sz="1200" kern="1200" dirty="0">
                <a:solidFill>
                  <a:schemeClr val="tx1"/>
                </a:solidFill>
                <a:effectLst/>
                <a:latin typeface="+mn-lt"/>
                <a:ea typeface="+mn-ea"/>
                <a:cs typeface="+mn-cs"/>
              </a:rPr>
              <a:t>3. Known or suspected allegations of child abuse and neglect per Georgia law and DFCS policy.</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Other reasons DFCS often screens out is because the report does not rise to the level of what is defined as “maltreatment” as defined in our policy and GA law.</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6071628-EEC2-4406-B448-BBDF0EB7B158}" type="slidenum">
              <a:rPr lang="en-US" smtClean="0"/>
              <a:t>49</a:t>
            </a:fld>
            <a:endParaRPr lang="en-US" dirty="0"/>
          </a:p>
        </p:txBody>
      </p:sp>
    </p:spTree>
    <p:extLst>
      <p:ext uri="{BB962C8B-B14F-4D97-AF65-F5344CB8AC3E}">
        <p14:creationId xmlns:p14="http://schemas.microsoft.com/office/powerpoint/2010/main" val="19697155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i="1" kern="1200" dirty="0">
                <a:solidFill>
                  <a:schemeClr val="tx1"/>
                </a:solidFill>
                <a:effectLst/>
                <a:latin typeface="+mn-lt"/>
                <a:ea typeface="+mn-ea"/>
                <a:cs typeface="+mn-cs"/>
              </a:rPr>
              <a:t>This slide is optional. </a:t>
            </a:r>
            <a:r>
              <a:rPr lang="en-US" sz="1200" kern="1200" dirty="0">
                <a:solidFill>
                  <a:schemeClr val="tx1"/>
                </a:solidFill>
                <a:effectLst/>
                <a:latin typeface="+mn-lt"/>
                <a:ea typeface="+mn-ea"/>
                <a:cs typeface="+mn-cs"/>
              </a:rPr>
              <a:t>When DFCS receives an intake report they must then conduct a safety assessment based on the report/call and assign a response time of either immediate, 24 hours, or 72 hours. At intake DFCS is looking to see if there is present danger, impending danger, or no present or impending danger.</a:t>
            </a:r>
          </a:p>
          <a:p>
            <a:r>
              <a:rPr lang="en-US" sz="1200" kern="1200" dirty="0">
                <a:solidFill>
                  <a:schemeClr val="tx1"/>
                </a:solidFill>
                <a:effectLst/>
                <a:latin typeface="+mn-lt"/>
                <a:ea typeface="+mn-ea"/>
                <a:cs typeface="+mn-cs"/>
              </a:rPr>
              <a:t>· If there is present danger (ex. A very young child is currently being left home alone or a child is in the hospital with a fractured bone that the parent caused or can’t explain) </a:t>
            </a:r>
            <a:r>
              <a:rPr lang="en-US" sz="1200" kern="1200" dirty="0" smtClean="0">
                <a:solidFill>
                  <a:schemeClr val="tx1"/>
                </a:solidFill>
                <a:effectLst/>
                <a:latin typeface="+mn-lt"/>
                <a:ea typeface="+mn-ea"/>
                <a:cs typeface="+mn-cs"/>
              </a:rPr>
              <a:t>then </a:t>
            </a:r>
            <a:r>
              <a:rPr lang="en-US" sz="1200" kern="1200" dirty="0">
                <a:solidFill>
                  <a:schemeClr val="tx1"/>
                </a:solidFill>
                <a:effectLst/>
                <a:latin typeface="+mn-lt"/>
                <a:ea typeface="+mn-ea"/>
                <a:cs typeface="+mn-cs"/>
              </a:rPr>
              <a:t>an immediate response time will be assigned.</a:t>
            </a:r>
          </a:p>
          <a:p>
            <a:r>
              <a:rPr lang="en-US" sz="1200" kern="1200" dirty="0">
                <a:solidFill>
                  <a:schemeClr val="tx1"/>
                </a:solidFill>
                <a:effectLst/>
                <a:latin typeface="+mn-lt"/>
                <a:ea typeface="+mn-ea"/>
                <a:cs typeface="+mn-cs"/>
              </a:rPr>
              <a:t>· If there is an impending danger than a 24-hour response time will be assigned.</a:t>
            </a:r>
          </a:p>
          <a:p>
            <a:r>
              <a:rPr lang="en-US" sz="1200" kern="1200" dirty="0">
                <a:solidFill>
                  <a:schemeClr val="tx1"/>
                </a:solidFill>
                <a:effectLst/>
                <a:latin typeface="+mn-lt"/>
                <a:ea typeface="+mn-ea"/>
                <a:cs typeface="+mn-cs"/>
              </a:rPr>
              <a:t>· If there is no present or impending danger indicated </a:t>
            </a:r>
            <a:r>
              <a:rPr lang="en-US" sz="1200" kern="1200" dirty="0" smtClean="0">
                <a:solidFill>
                  <a:schemeClr val="tx1"/>
                </a:solidFill>
                <a:effectLst/>
                <a:latin typeface="+mn-lt"/>
                <a:ea typeface="+mn-ea"/>
                <a:cs typeface="+mn-cs"/>
              </a:rPr>
              <a:t>then </a:t>
            </a:r>
            <a:r>
              <a:rPr lang="en-US" sz="1200" kern="1200" dirty="0">
                <a:solidFill>
                  <a:schemeClr val="tx1"/>
                </a:solidFill>
                <a:effectLst/>
                <a:latin typeface="+mn-lt"/>
                <a:ea typeface="+mn-ea"/>
                <a:cs typeface="+mn-cs"/>
              </a:rPr>
              <a:t>the case will be assigned to a 72-hour response time (Ex. A mom kicked her teenage daughter out of the house over the weekend but she has since returned to the home, still risk of further maltreatment).</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are some scenarios that DFCS has determined merit mandatory investigation assignment. They therefore bypass the Initial Safety Assessment (“ISA”) and are directly assigned to investigations. These include:</a:t>
            </a:r>
          </a:p>
          <a:p>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Special Investigations (i.e. maltreatment alleged in foster care facilities)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Safe Place for Newborns (passed in 2002; mother can leave her baby, up to 7 days old, at any hospital or medical facility without the fear of prosecution.  Newborn must be left in the physical custody of an on-duty employee, agent or member of the staff of a medical facility)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Physician Taking Child Into Custody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Juvenile Court– No Maltreatment Alleged (i.e. parent refuses to take child home)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Short-Term Emergency Care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Children In Need of Services (CHINS)-No Maltreatment Alleged</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pPr lvl="1"/>
            <a:endParaRPr lang="en-US" sz="1200" b="0" i="0" u="none"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071628-EEC2-4406-B448-BBDF0EB7B158}" type="slidenum">
              <a:rPr lang="en-US" smtClean="0"/>
              <a:t>50</a:t>
            </a:fld>
            <a:endParaRPr lang="en-US" dirty="0"/>
          </a:p>
        </p:txBody>
      </p:sp>
    </p:spTree>
    <p:extLst>
      <p:ext uri="{BB962C8B-B14F-4D97-AF65-F5344CB8AC3E}">
        <p14:creationId xmlns:p14="http://schemas.microsoft.com/office/powerpoint/2010/main" val="6882020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Ideally, mandated reporting is the early recognition of child maltreatment. Your report may be a the “smoking gun” that the agency needs to help a child or provide more support to a family. </a:t>
            </a:r>
          </a:p>
          <a:p>
            <a:r>
              <a:rPr lang="en-US" sz="1200" kern="1200" dirty="0">
                <a:solidFill>
                  <a:schemeClr val="tx1"/>
                </a:solidFill>
                <a:effectLst/>
                <a:latin typeface="+mn-lt"/>
                <a:ea typeface="+mn-ea"/>
                <a:cs typeface="+mn-cs"/>
              </a:rPr>
              <a:t>Through discussion and scenarios you will see that identifying immediate danger may be clear, but other forms of maltreatment such as neglect may leave a mandated reporter questioning whether to report.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are some barriers to reporting suspected maltreatment?</a:t>
            </a:r>
          </a:p>
          <a:p>
            <a:r>
              <a:rPr lang="en-US" sz="1200" b="1" i="1" kern="1200" dirty="0">
                <a:solidFill>
                  <a:schemeClr val="tx1"/>
                </a:solidFill>
                <a:effectLst/>
                <a:latin typeface="+mn-lt"/>
                <a:ea typeface="+mn-ea"/>
                <a:cs typeface="+mn-cs"/>
              </a:rPr>
              <a:t>Barriers</a:t>
            </a:r>
            <a:r>
              <a:rPr lang="en-US" sz="1200" i="1" kern="1200" dirty="0">
                <a:solidFill>
                  <a:schemeClr val="tx1"/>
                </a:solidFill>
                <a:effectLst/>
                <a:latin typeface="+mn-lt"/>
                <a:ea typeface="+mn-ea"/>
                <a:cs typeface="+mn-cs"/>
              </a:rPr>
              <a:t> to reporting include limited knowledge of signs and symptoms, fear of inaccuracy or fear of hurting the professional-parent relationship. Reporting suspected abuse not only helps to protect children from further harm, it can also help family members identify support or access assistance for basic necessities. </a:t>
            </a:r>
          </a:p>
          <a:p>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Some mandated reporters falsely think that if things were really bad, someone else would or has done something about it. Don’t assume someone else is handling the situation, this is called the bystander effect. As a mandated reporter you are responsible for reporting every instance of maltreatment to DFCS, even if there is already an open case.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6071628-EEC2-4406-B448-BBDF0EB7B158}" type="slidenum">
              <a:rPr lang="en-US" smtClean="0"/>
              <a:t>5</a:t>
            </a:fld>
            <a:endParaRPr lang="en-US" dirty="0"/>
          </a:p>
        </p:txBody>
      </p:sp>
    </p:spTree>
    <p:extLst>
      <p:ext uri="{BB962C8B-B14F-4D97-AF65-F5344CB8AC3E}">
        <p14:creationId xmlns:p14="http://schemas.microsoft.com/office/powerpoint/2010/main" val="61325098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kern="1200" dirty="0">
                <a:solidFill>
                  <a:schemeClr val="tx1"/>
                </a:solidFill>
                <a:effectLst/>
                <a:latin typeface="+mn-lt"/>
                <a:ea typeface="+mn-ea"/>
                <a:cs typeface="+mn-cs"/>
              </a:rPr>
              <a:t>If the DFCS caseworker assigns a case to Family Support Services </a:t>
            </a:r>
            <a:r>
              <a:rPr lang="en-US" sz="1200" b="0" i="0" u="none" kern="1200" dirty="0" smtClean="0">
                <a:solidFill>
                  <a:schemeClr val="tx1"/>
                </a:solidFill>
                <a:effectLst/>
                <a:latin typeface="+mn-lt"/>
                <a:ea typeface="+mn-ea"/>
                <a:cs typeface="+mn-cs"/>
              </a:rPr>
              <a:t>then </a:t>
            </a:r>
            <a:r>
              <a:rPr lang="en-US" sz="1200" b="0" i="0" u="none" kern="1200" dirty="0">
                <a:solidFill>
                  <a:schemeClr val="tx1"/>
                </a:solidFill>
                <a:effectLst/>
                <a:latin typeface="+mn-lt"/>
                <a:ea typeface="+mn-ea"/>
                <a:cs typeface="+mn-cs"/>
              </a:rPr>
              <a:t>a family has access to a </a:t>
            </a:r>
            <a:r>
              <a:rPr lang="en-US" sz="1200" kern="1200" dirty="0">
                <a:solidFill>
                  <a:schemeClr val="tx1"/>
                </a:solidFill>
                <a:effectLst/>
                <a:latin typeface="+mn-lt"/>
                <a:ea typeface="+mn-ea"/>
                <a:cs typeface="+mn-cs"/>
              </a:rPr>
              <a:t>number of services. Just as in any open DFCS case, the family can receive services like counseling, community supports, economic assistance referrals, evaluations, etc.</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If a case is assigned to family services but then the caseworker notices a safety </a:t>
            </a:r>
            <a:r>
              <a:rPr lang="en-US" sz="1200" kern="1200" dirty="0" smtClean="0">
                <a:solidFill>
                  <a:schemeClr val="tx1"/>
                </a:solidFill>
                <a:effectLst/>
                <a:latin typeface="+mn-lt"/>
                <a:ea typeface="+mn-ea"/>
                <a:cs typeface="+mn-cs"/>
              </a:rPr>
              <a:t>threat,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then </a:t>
            </a:r>
            <a:r>
              <a:rPr lang="en-US" sz="1200" kern="1200" dirty="0">
                <a:solidFill>
                  <a:schemeClr val="tx1"/>
                </a:solidFill>
                <a:effectLst/>
                <a:latin typeface="+mn-lt"/>
                <a:ea typeface="+mn-ea"/>
                <a:cs typeface="+mn-cs"/>
              </a:rPr>
              <a:t>the case will automatically be reassigned to investigations so that the family can create a safety plan and will now follow that track.</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There is no difference as to what supports are available, the difference is the family’s willingness to participate in those supports during family support cases.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6071628-EEC2-4406-B448-BBDF0EB7B158}" type="slidenum">
              <a:rPr lang="en-US" smtClean="0"/>
              <a:t>51</a:t>
            </a:fld>
            <a:endParaRPr lang="en-US" dirty="0"/>
          </a:p>
        </p:txBody>
      </p:sp>
    </p:spTree>
    <p:extLst>
      <p:ext uri="{BB962C8B-B14F-4D97-AF65-F5344CB8AC3E}">
        <p14:creationId xmlns:p14="http://schemas.microsoft.com/office/powerpoint/2010/main" val="371553825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Here are some final tips as a mandated reporter. Remember, trust your gut and always err on the side of caution! Thank you for joining me today.  Are there any questions I can answer for you at this time?</a:t>
            </a:r>
          </a:p>
          <a:p>
            <a:r>
              <a:rPr lang="en-US"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1" kern="1200" dirty="0" smtClean="0">
                <a:solidFill>
                  <a:schemeClr val="tx1"/>
                </a:solidFill>
                <a:effectLst/>
                <a:latin typeface="+mn-lt"/>
                <a:ea typeface="+mn-ea"/>
                <a:cs typeface="+mn-cs"/>
              </a:rPr>
              <a:t>Go over the Mandated Reporter Training Notes Handout with the group if time permits </a:t>
            </a:r>
            <a:r>
              <a:rPr lang="en-US" sz="1200" b="1" kern="1200" dirty="0" smtClean="0">
                <a:solidFill>
                  <a:schemeClr val="tx1"/>
                </a:solidFill>
                <a:effectLst/>
                <a:latin typeface="+mn-lt"/>
                <a:ea typeface="+mn-ea"/>
                <a:cs typeface="+mn-cs"/>
              </a:rPr>
              <a:t>(Pages 11-12 of Appendix A).</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071628-EEC2-4406-B448-BBDF0EB7B158}"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420129721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smtClean="0">
                <a:solidFill>
                  <a:schemeClr val="tx1"/>
                </a:solidFill>
                <a:effectLst/>
                <a:latin typeface="+mn-lt"/>
                <a:ea typeface="+mn-ea"/>
                <a:cs typeface="+mn-cs"/>
              </a:rPr>
              <a:t>Effective </a:t>
            </a:r>
            <a:r>
              <a:rPr lang="en-US" sz="1200" i="1" kern="1200" dirty="0">
                <a:solidFill>
                  <a:schemeClr val="tx1"/>
                </a:solidFill>
                <a:effectLst/>
                <a:latin typeface="+mn-lt"/>
                <a:ea typeface="+mn-ea"/>
                <a:cs typeface="+mn-cs"/>
              </a:rPr>
              <a:t>July 1, </a:t>
            </a:r>
            <a:r>
              <a:rPr lang="en-US" sz="1200" i="1" kern="1200" dirty="0" smtClean="0">
                <a:solidFill>
                  <a:schemeClr val="tx1"/>
                </a:solidFill>
                <a:effectLst/>
                <a:latin typeface="+mn-lt"/>
                <a:ea typeface="+mn-ea"/>
                <a:cs typeface="+mn-cs"/>
              </a:rPr>
              <a:t>2018 provisions of the “Quality Basic Education Act” (OCGA 20-2-143) were </a:t>
            </a:r>
            <a:r>
              <a:rPr lang="en-US" sz="1200" i="1" kern="1200" dirty="0">
                <a:solidFill>
                  <a:schemeClr val="tx1"/>
                </a:solidFill>
                <a:effectLst/>
                <a:latin typeface="+mn-lt"/>
                <a:ea typeface="+mn-ea"/>
                <a:cs typeface="+mn-cs"/>
              </a:rPr>
              <a:t>updated. </a:t>
            </a:r>
            <a:r>
              <a:rPr lang="en-US" sz="1200" i="0" kern="1200" dirty="0" smtClean="0">
                <a:solidFill>
                  <a:schemeClr val="tx1"/>
                </a:solidFill>
                <a:effectLst/>
                <a:latin typeface="+mn-lt"/>
                <a:ea typeface="+mn-ea"/>
                <a:cs typeface="+mn-cs"/>
              </a:rPr>
              <a:t>This particular </a:t>
            </a:r>
            <a:r>
              <a:rPr lang="en-US" sz="1200" i="0" kern="1200" dirty="0">
                <a:solidFill>
                  <a:schemeClr val="tx1"/>
                </a:solidFill>
                <a:effectLst/>
                <a:latin typeface="+mn-lt"/>
                <a:ea typeface="+mn-ea"/>
                <a:cs typeface="+mn-cs"/>
              </a:rPr>
              <a:t>update </a:t>
            </a:r>
            <a:r>
              <a:rPr lang="en-US" sz="1200" i="0" kern="1200" dirty="0" smtClean="0">
                <a:solidFill>
                  <a:schemeClr val="tx1"/>
                </a:solidFill>
                <a:effectLst/>
                <a:latin typeface="+mn-lt"/>
                <a:ea typeface="+mn-ea"/>
                <a:cs typeface="+mn-cs"/>
              </a:rPr>
              <a:t>w</a:t>
            </a:r>
            <a:r>
              <a:rPr lang="en-US" dirty="0" smtClean="0"/>
              <a:t>ill require annual age-appropriate sexual abuse and assault awareness and prevention education in kindergarten through grade 9 as part of the health education curriculum</a:t>
            </a:r>
            <a:r>
              <a:rPr lang="en-US" sz="1200" i="1" kern="1200" dirty="0" smtClean="0">
                <a:solidFill>
                  <a:schemeClr val="tx1"/>
                </a:solidFill>
                <a:effectLst/>
                <a:latin typeface="+mn-lt"/>
                <a:ea typeface="+mn-ea"/>
                <a:cs typeface="+mn-cs"/>
              </a:rPr>
              <a:t>. </a:t>
            </a:r>
            <a:r>
              <a:rPr lang="en-US" sz="1200" i="1" kern="1200" dirty="0">
                <a:solidFill>
                  <a:schemeClr val="tx1"/>
                </a:solidFill>
                <a:effectLst/>
                <a:latin typeface="+mn-lt"/>
                <a:ea typeface="+mn-ea"/>
                <a:cs typeface="+mn-cs"/>
              </a:rPr>
              <a:t>	</a:t>
            </a:r>
            <a:endParaRPr lang="en-US" sz="1200" i="1" kern="1200" dirty="0" smtClean="0">
              <a:solidFill>
                <a:schemeClr val="tx1"/>
              </a:solidFill>
              <a:effectLst/>
              <a:latin typeface="+mn-lt"/>
              <a:ea typeface="+mn-ea"/>
              <a:cs typeface="+mn-cs"/>
            </a:endParaRPr>
          </a:p>
          <a:p>
            <a:endParaRPr lang="en-US" sz="1200"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 manual setting out the details of the course of study will be prepared by the State School Superintendent in cooperation with the Department of Public Health, the State Board of Education and such expert advisers as they may choose.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b="1" i="1" u="sng" dirty="0"/>
          </a:p>
        </p:txBody>
      </p:sp>
      <p:sp>
        <p:nvSpPr>
          <p:cNvPr id="4" name="Slide Number Placeholder 3"/>
          <p:cNvSpPr>
            <a:spLocks noGrp="1"/>
          </p:cNvSpPr>
          <p:nvPr>
            <p:ph type="sldNum" sz="quarter" idx="10"/>
          </p:nvPr>
        </p:nvSpPr>
        <p:spPr/>
        <p:txBody>
          <a:bodyPr/>
          <a:lstStyle/>
          <a:p>
            <a:fld id="{56071628-EEC2-4406-B448-BBDF0EB7B158}"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193037068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1" kern="1200" dirty="0">
                <a:solidFill>
                  <a:schemeClr val="tx1"/>
                </a:solidFill>
                <a:effectLst/>
                <a:latin typeface="+mn-lt"/>
                <a:ea typeface="+mn-ea"/>
                <a:cs typeface="+mn-cs"/>
              </a:rPr>
              <a:t>This information is included in slide</a:t>
            </a:r>
            <a:r>
              <a:rPr lang="en-US" sz="1200" i="1" kern="1200" baseline="0" dirty="0">
                <a:solidFill>
                  <a:schemeClr val="tx1"/>
                </a:solidFill>
                <a:effectLst/>
                <a:latin typeface="+mn-lt"/>
                <a:ea typeface="+mn-ea"/>
                <a:cs typeface="+mn-cs"/>
              </a:rPr>
              <a:t> 24</a:t>
            </a:r>
            <a:r>
              <a:rPr lang="en-US" sz="1200" i="1" kern="1200" dirty="0">
                <a:solidFill>
                  <a:schemeClr val="tx1"/>
                </a:solidFill>
                <a:effectLst/>
                <a:latin typeface="+mn-lt"/>
                <a:ea typeface="+mn-ea"/>
                <a:cs typeface="+mn-cs"/>
              </a:rPr>
              <a:t>. This section is for reference.</a:t>
            </a:r>
          </a:p>
          <a:p>
            <a:endParaRPr lang="en-US" sz="1200" i="1"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Effective July 1, 2017 the Mandated Reporter law (OCGA 19-7-5) was updated. The update expands the definition of sexual abuse to include sexual trafficking.  The expanded definition of sexual abuse includes acts involving trafficking a person for sexual servitude.  Keep in mind that the definition for sexual abuse already include sex trafficking however, adding it to the mandated reporter law makes it clear that suspicions of sex trafficking should be reported.</a:t>
            </a: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b="1" i="1" u="sng" dirty="0"/>
          </a:p>
        </p:txBody>
      </p:sp>
      <p:sp>
        <p:nvSpPr>
          <p:cNvPr id="4" name="Slide Number Placeholder 3"/>
          <p:cNvSpPr>
            <a:spLocks noGrp="1"/>
          </p:cNvSpPr>
          <p:nvPr>
            <p:ph type="sldNum" sz="quarter" idx="10"/>
          </p:nvPr>
        </p:nvSpPr>
        <p:spPr/>
        <p:txBody>
          <a:bodyPr/>
          <a:lstStyle/>
          <a:p>
            <a:fld id="{56071628-EEC2-4406-B448-BBDF0EB7B158}" type="slidenum">
              <a:rPr lang="en-US" smtClean="0">
                <a:solidFill>
                  <a:prstClr val="black"/>
                </a:solidFill>
              </a:rPr>
              <a:pPr/>
              <a:t>54</a:t>
            </a:fld>
            <a:endParaRPr lang="en-US" dirty="0">
              <a:solidFill>
                <a:prstClr val="black"/>
              </a:solidFill>
            </a:endParaRPr>
          </a:p>
        </p:txBody>
      </p:sp>
    </p:spTree>
    <p:extLst>
      <p:ext uri="{BB962C8B-B14F-4D97-AF65-F5344CB8AC3E}">
        <p14:creationId xmlns:p14="http://schemas.microsoft.com/office/powerpoint/2010/main" val="345324100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i="1" kern="1200" dirty="0">
                <a:solidFill>
                  <a:schemeClr val="tx1"/>
                </a:solidFill>
                <a:effectLst/>
                <a:latin typeface="+mn-lt"/>
                <a:ea typeface="+mn-ea"/>
                <a:cs typeface="+mn-cs"/>
              </a:rPr>
              <a:t>Much of this information is included in previous slides. This section is for reference.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OCGA 19-7-5 was amended to included language requiring mandated reporters to report when they have "reasonable cause to believe that suspected child abuse has occurred."  The slight change in language has </a:t>
            </a:r>
            <a:r>
              <a:rPr lang="en-US" sz="1200" b="1" i="1" kern="1200" dirty="0">
                <a:solidFill>
                  <a:schemeClr val="tx1"/>
                </a:solidFill>
                <a:effectLst/>
                <a:latin typeface="+mn-lt"/>
                <a:ea typeface="+mn-ea"/>
                <a:cs typeface="+mn-cs"/>
              </a:rPr>
              <a:t>lowered the threshold for what must be reported</a:t>
            </a:r>
            <a:r>
              <a:rPr lang="en-US" sz="1200" i="1" kern="1200" dirty="0">
                <a:solidFill>
                  <a:schemeClr val="tx1"/>
                </a:solidFill>
                <a:effectLst/>
                <a:latin typeface="+mn-lt"/>
                <a:ea typeface="+mn-ea"/>
                <a:cs typeface="+mn-cs"/>
              </a:rPr>
              <a:t>. Now, anytime an individual has a suspicion of child abuse he or she must make a report.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The language of the statute also discusses the reporting procedure for someone in a child-caring or medical facility who is not explicitly listed as a mandated reporter. It states that the reporter may report the suspected abuse to a supervisor who will make a report to law enforcement. By making the report to a supervisor the individual </a:t>
            </a:r>
            <a:r>
              <a:rPr lang="en-US" sz="1200" b="1" i="1" kern="1200" dirty="0">
                <a:solidFill>
                  <a:schemeClr val="tx1"/>
                </a:solidFill>
                <a:effectLst/>
                <a:latin typeface="+mn-lt"/>
                <a:ea typeface="+mn-ea"/>
                <a:cs typeface="+mn-cs"/>
              </a:rPr>
              <a:t>"shall be deemed to have fully complied" </a:t>
            </a:r>
            <a:r>
              <a:rPr lang="en-US" sz="1200" i="1" kern="1200" dirty="0">
                <a:solidFill>
                  <a:schemeClr val="tx1"/>
                </a:solidFill>
                <a:effectLst/>
                <a:latin typeface="+mn-lt"/>
                <a:ea typeface="+mn-ea"/>
                <a:cs typeface="+mn-cs"/>
              </a:rPr>
              <a:t>with the statute. </a:t>
            </a:r>
            <a:r>
              <a:rPr lang="en-US" sz="1200" b="1" i="1" kern="1200" dirty="0">
                <a:solidFill>
                  <a:schemeClr val="tx1"/>
                </a:solidFill>
                <a:effectLst/>
                <a:latin typeface="+mn-lt"/>
                <a:ea typeface="+mn-ea"/>
                <a:cs typeface="+mn-cs"/>
              </a:rPr>
              <a:t>It is then the responsibility of the supervisor to report the suspected abuse to DFCS</a:t>
            </a:r>
            <a:r>
              <a:rPr lang="en-US" sz="1200" i="1" kern="1200" dirty="0">
                <a:solidFill>
                  <a:schemeClr val="tx1"/>
                </a:solidFill>
                <a:effectLst/>
                <a:latin typeface="+mn-lt"/>
                <a:ea typeface="+mn-ea"/>
                <a:cs typeface="+mn-cs"/>
              </a:rPr>
              <a:t>. When the supervisor does report he or she may not "exercise any control or restraint or modification or make any other change" to the initial information, but they can provide "any additional, relevant and necessary" information.</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Effective on July 1, 2016.</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A new amendment to the code now provides criminal immunity for an individual who acting in good faith, is in in possession of unlawful images and materials of children (i.e. child pornography), and is assisting law enforcement when the safety of a child is threatened or jeopardized. The individual will be granted immunity from criminal liability as long as the person turns the material over to law enforcement within 72 hours of coming into possession of the images. The purpose o f this portion of the statute is to incentivize reports and individuals who may know of or be aware of inappropriate materials to step forward and help law enforcement without facing criminal charges for having the material. </a:t>
            </a:r>
            <a:r>
              <a:rPr lang="en-US" sz="1200" b="1" i="1" u="sng" kern="1200" dirty="0">
                <a:solidFill>
                  <a:schemeClr val="tx1"/>
                </a:solidFill>
                <a:effectLst/>
                <a:latin typeface="+mn-lt"/>
                <a:ea typeface="+mn-ea"/>
                <a:cs typeface="+mn-cs"/>
              </a:rPr>
              <a:t>See</a:t>
            </a:r>
            <a:r>
              <a:rPr lang="en-US" sz="1200" b="1" i="1" u="sng" kern="1200" baseline="0" dirty="0">
                <a:solidFill>
                  <a:schemeClr val="tx1"/>
                </a:solidFill>
                <a:effectLst/>
                <a:latin typeface="+mn-lt"/>
                <a:ea typeface="+mn-ea"/>
                <a:cs typeface="+mn-cs"/>
              </a:rPr>
              <a:t> </a:t>
            </a:r>
            <a:r>
              <a:rPr lang="en-US" sz="1200" b="1" i="1" u="sng" kern="1200" dirty="0">
                <a:solidFill>
                  <a:schemeClr val="tx1"/>
                </a:solidFill>
                <a:effectLst/>
                <a:latin typeface="+mn-lt"/>
                <a:ea typeface="+mn-ea"/>
                <a:cs typeface="+mn-cs"/>
              </a:rPr>
              <a:t>O.C.G.A. § 16-3-22.1.</a:t>
            </a:r>
            <a:endParaRPr lang="en-US" sz="1200" b="1" u="sng"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endParaRPr lang="en-US" b="1" i="1" u="sng" dirty="0"/>
          </a:p>
        </p:txBody>
      </p:sp>
      <p:sp>
        <p:nvSpPr>
          <p:cNvPr id="4" name="Slide Number Placeholder 3"/>
          <p:cNvSpPr>
            <a:spLocks noGrp="1"/>
          </p:cNvSpPr>
          <p:nvPr>
            <p:ph type="sldNum" sz="quarter" idx="10"/>
          </p:nvPr>
        </p:nvSpPr>
        <p:spPr/>
        <p:txBody>
          <a:bodyPr/>
          <a:lstStyle/>
          <a:p>
            <a:fld id="{56071628-EEC2-4406-B448-BBDF0EB7B158}" type="slidenum">
              <a:rPr lang="en-US" smtClean="0">
                <a:solidFill>
                  <a:prstClr val="black"/>
                </a:solidFill>
              </a:rPr>
              <a:pPr/>
              <a:t>55</a:t>
            </a:fld>
            <a:endParaRPr lang="en-US" dirty="0">
              <a:solidFill>
                <a:prstClr val="black"/>
              </a:solidFill>
            </a:endParaRPr>
          </a:p>
        </p:txBody>
      </p:sp>
    </p:spTree>
    <p:extLst>
      <p:ext uri="{BB962C8B-B14F-4D97-AF65-F5344CB8AC3E}">
        <p14:creationId xmlns:p14="http://schemas.microsoft.com/office/powerpoint/2010/main" val="22245852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i="1" kern="1200" dirty="0">
                <a:solidFill>
                  <a:schemeClr val="tx1"/>
                </a:solidFill>
                <a:effectLst/>
                <a:latin typeface="+mn-lt"/>
                <a:ea typeface="+mn-ea"/>
                <a:cs typeface="+mn-cs"/>
              </a:rPr>
              <a:t>The statute </a:t>
            </a:r>
            <a:r>
              <a:rPr lang="en-US" sz="1200" b="1" i="1" kern="1200" dirty="0">
                <a:solidFill>
                  <a:schemeClr val="tx1"/>
                </a:solidFill>
                <a:effectLst/>
                <a:latin typeface="+mn-lt"/>
                <a:ea typeface="+mn-ea"/>
                <a:cs typeface="+mn-cs"/>
              </a:rPr>
              <a:t>expands what is defined as mandated child abuse reporting under OCGA 19-7-5 to include endangering a child. </a:t>
            </a:r>
            <a:r>
              <a:rPr lang="en-US" sz="1200" i="1" kern="1200" dirty="0">
                <a:solidFill>
                  <a:schemeClr val="tx1"/>
                </a:solidFill>
                <a:effectLst/>
                <a:latin typeface="+mn-lt"/>
                <a:ea typeface="+mn-ea"/>
                <a:cs typeface="+mn-cs"/>
              </a:rPr>
              <a:t>Under other section of the Code endangerment can include: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when a person intentionally allows or has knowledge that a child under the age of 18 to witness the commission of a forcible felony, battery, or family violence battery;</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Any person who intentionally causes or permits a child to be present where any person is manufacturing methamphetamine;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Driving under the influence with a child in the vehicle;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Prenatal abuse</a:t>
            </a:r>
            <a:endParaRPr lang="en-US" sz="1200" kern="1200" dirty="0">
              <a:solidFill>
                <a:schemeClr val="tx1"/>
              </a:solidFill>
              <a:effectLst/>
              <a:latin typeface="+mn-lt"/>
              <a:ea typeface="+mn-ea"/>
              <a:cs typeface="+mn-cs"/>
            </a:endParaRPr>
          </a:p>
          <a:p>
            <a:r>
              <a:rPr lang="en-US" sz="1200" b="1" i="1" u="sng" kern="1200" dirty="0">
                <a:solidFill>
                  <a:schemeClr val="tx1"/>
                </a:solidFill>
                <a:effectLst/>
                <a:latin typeface="+mn-lt"/>
                <a:ea typeface="+mn-ea"/>
                <a:cs typeface="+mn-cs"/>
              </a:rPr>
              <a:t>O.C.G.A. 19-7-5 </a:t>
            </a:r>
            <a:r>
              <a:rPr lang="en-US" sz="1200" i="1" kern="1200" dirty="0">
                <a:solidFill>
                  <a:schemeClr val="tx1"/>
                </a:solidFill>
                <a:effectLst/>
                <a:latin typeface="+mn-lt"/>
                <a:ea typeface="+mn-ea"/>
                <a:cs typeface="+mn-cs"/>
              </a:rPr>
              <a:t>also clarifies the 4 year rule between </a:t>
            </a:r>
            <a:r>
              <a:rPr lang="en-US" sz="1200" b="1" i="1" u="sng" kern="1200" dirty="0">
                <a:solidFill>
                  <a:schemeClr val="tx1"/>
                </a:solidFill>
                <a:effectLst/>
                <a:latin typeface="+mn-lt"/>
                <a:ea typeface="+mn-ea"/>
                <a:cs typeface="+mn-cs"/>
              </a:rPr>
              <a:t>consenting</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sexual partners as follows:</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(13 year old and 14 year old –yes, it is child abuse)</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(14 year old and 18 year old- no)</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15 year old and 19 year old – no)</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(16 year old and 20 year old – no)</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(17 year old and 21 year old – no)</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endParaRPr lang="en-US" sz="1200" b="1" i="1" u="sng" kern="1200" dirty="0">
              <a:solidFill>
                <a:schemeClr val="tx1"/>
              </a:solidFill>
              <a:effectLst/>
              <a:latin typeface="+mn-lt"/>
              <a:ea typeface="+mn-ea"/>
              <a:cs typeface="+mn-cs"/>
            </a:endParaRPr>
          </a:p>
          <a:p>
            <a:r>
              <a:rPr lang="en-US" sz="1200" b="1" i="1" u="sng" kern="1200" dirty="0">
                <a:solidFill>
                  <a:schemeClr val="tx1"/>
                </a:solidFill>
                <a:effectLst/>
                <a:latin typeface="+mn-lt"/>
                <a:ea typeface="+mn-ea"/>
                <a:cs typeface="+mn-cs"/>
              </a:rPr>
              <a:t>Other legislative updates and additions</a:t>
            </a:r>
            <a:r>
              <a:rPr lang="en-US" sz="1200" b="1" i="1" u="sng" kern="1200" baseline="0" dirty="0">
                <a:solidFill>
                  <a:schemeClr val="tx1"/>
                </a:solidFill>
                <a:effectLst/>
                <a:latin typeface="+mn-lt"/>
                <a:ea typeface="+mn-ea"/>
                <a:cs typeface="+mn-cs"/>
              </a:rPr>
              <a:t> made</a:t>
            </a:r>
            <a:r>
              <a:rPr lang="en-US" sz="1200" b="1" i="1" u="sng" kern="1200" dirty="0">
                <a:solidFill>
                  <a:schemeClr val="tx1"/>
                </a:solidFill>
                <a:effectLst/>
                <a:latin typeface="+mn-lt"/>
                <a:ea typeface="+mn-ea"/>
                <a:cs typeface="+mn-cs"/>
              </a:rPr>
              <a:t> prior to 2015 </a:t>
            </a:r>
            <a:r>
              <a:rPr lang="en-US" sz="1200" b="1" i="0" u="sng" kern="1200" dirty="0">
                <a:solidFill>
                  <a:schemeClr val="tx1"/>
                </a:solidFill>
                <a:effectLst/>
                <a:latin typeface="+mn-lt"/>
                <a:ea typeface="+mn-ea"/>
                <a:cs typeface="+mn-cs"/>
              </a:rPr>
              <a:t>which</a:t>
            </a:r>
            <a:r>
              <a:rPr lang="en-US" sz="1200" b="1" i="0" u="sng" kern="1200" baseline="0" dirty="0">
                <a:solidFill>
                  <a:schemeClr val="tx1"/>
                </a:solidFill>
                <a:effectLst/>
                <a:latin typeface="+mn-lt"/>
                <a:ea typeface="+mn-ea"/>
                <a:cs typeface="+mn-cs"/>
              </a:rPr>
              <a:t> affect mandated reporting include:</a:t>
            </a:r>
            <a:endParaRPr lang="en-US" sz="1200" b="1" i="0"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Designated delegate MUST submit all reports made to them, regardless of whether or not they agree or believe the allegation.(</a:t>
            </a:r>
            <a:r>
              <a:rPr lang="en-US" sz="1200" b="1" i="1" u="sng" kern="1200" dirty="0">
                <a:solidFill>
                  <a:schemeClr val="tx1"/>
                </a:solidFill>
                <a:effectLst/>
                <a:latin typeface="+mn-lt"/>
                <a:ea typeface="+mn-ea"/>
                <a:cs typeface="+mn-cs"/>
              </a:rPr>
              <a:t>O.C.G.A. 19-7-5 )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Clarifies that DFCS can accept electronic forms of suspected abuse reports (fax, email, portal).</a:t>
            </a:r>
            <a:r>
              <a:rPr lang="en-US" sz="1200" b="1" i="1" u="sng" kern="1200" dirty="0">
                <a:solidFill>
                  <a:schemeClr val="tx1"/>
                </a:solidFill>
                <a:effectLst/>
                <a:latin typeface="+mn-lt"/>
                <a:ea typeface="+mn-ea"/>
                <a:cs typeface="+mn-cs"/>
              </a:rPr>
              <a:t> (O.C.G.A. 19-7-5)</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Certain school personnel required to receive notification of receipt of report within 24 hours.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Notice of completion of investigation within 5 days </a:t>
            </a:r>
            <a:r>
              <a:rPr lang="en-US" sz="1200" i="1" kern="1200" dirty="0">
                <a:solidFill>
                  <a:schemeClr val="tx1"/>
                </a:solidFill>
                <a:effectLst/>
                <a:latin typeface="+mn-lt"/>
                <a:ea typeface="+mn-ea"/>
                <a:cs typeface="+mn-cs"/>
                <a:sym typeface="Wingdings"/>
              </a:rPr>
              <a:t></a:t>
            </a:r>
            <a:r>
              <a:rPr lang="en-US" sz="1200" b="1" i="0" u="sng" kern="1200" dirty="0">
                <a:solidFill>
                  <a:schemeClr val="tx1"/>
                </a:solidFill>
                <a:effectLst/>
                <a:latin typeface="+mn-lt"/>
                <a:ea typeface="+mn-ea"/>
                <a:cs typeface="+mn-cs"/>
                <a:sym typeface="Wingdings"/>
              </a:rPr>
              <a:t>Only</a:t>
            </a:r>
            <a:r>
              <a:rPr lang="en-US" sz="1200" b="1" i="0" u="sng" kern="1200" baseline="0" dirty="0">
                <a:solidFill>
                  <a:schemeClr val="tx1"/>
                </a:solidFill>
                <a:effectLst/>
                <a:latin typeface="+mn-lt"/>
                <a:ea typeface="+mn-ea"/>
                <a:cs typeface="+mn-cs"/>
                <a:sym typeface="Wingdings"/>
              </a:rPr>
              <a:t> </a:t>
            </a:r>
            <a:r>
              <a:rPr lang="en-US" sz="1200" b="1" i="0" u="sng" kern="1200" dirty="0">
                <a:solidFill>
                  <a:schemeClr val="tx1"/>
                </a:solidFill>
                <a:effectLst/>
                <a:latin typeface="+mn-lt"/>
                <a:ea typeface="+mn-ea"/>
                <a:cs typeface="+mn-cs"/>
                <a:sym typeface="Wingdings"/>
              </a:rPr>
              <a:t>f</a:t>
            </a:r>
            <a:r>
              <a:rPr lang="en-US" sz="1200" b="1" i="0" u="sng" kern="1200" baseline="0" dirty="0">
                <a:solidFill>
                  <a:schemeClr val="tx1"/>
                </a:solidFill>
                <a:effectLst/>
                <a:latin typeface="+mn-lt"/>
                <a:ea typeface="+mn-ea"/>
                <a:cs typeface="+mn-cs"/>
                <a:sym typeface="Wingdings"/>
              </a:rPr>
              <a:t> the case is substantiated</a:t>
            </a:r>
            <a:endParaRPr lang="en-US" sz="1200" b="1" i="0" u="sng"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Counselor or principal will be notified of outcome of report.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b="1" i="1" kern="1200" dirty="0">
                <a:solidFill>
                  <a:schemeClr val="tx1"/>
                </a:solidFill>
                <a:effectLst/>
                <a:latin typeface="+mn-lt"/>
                <a:ea typeface="+mn-ea"/>
                <a:cs typeface="+mn-cs"/>
              </a:rPr>
              <a:t>Georgia Launches New Child Abuse Registry July 2016</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What is the Child Abuse Registry?</a:t>
            </a:r>
            <a:endParaRPr lang="en-US" sz="1200" kern="1200" dirty="0">
              <a:solidFill>
                <a:schemeClr val="tx1"/>
              </a:solidFill>
              <a:effectLst/>
              <a:latin typeface="+mn-lt"/>
              <a:ea typeface="+mn-ea"/>
              <a:cs typeface="+mn-cs"/>
            </a:endParaRPr>
          </a:p>
          <a:p>
            <a:r>
              <a:rPr lang="en-US" sz="1200" b="1" i="1" u="sng" kern="1200" dirty="0">
                <a:solidFill>
                  <a:schemeClr val="tx1"/>
                </a:solidFill>
                <a:effectLst/>
                <a:latin typeface="+mn-lt"/>
                <a:ea typeface="+mn-ea"/>
                <a:cs typeface="+mn-cs"/>
              </a:rPr>
              <a:t>During the 2015 legislative session a bill was created and later signed into law</a:t>
            </a:r>
            <a:r>
              <a:rPr lang="en-US" sz="1200" b="1" i="1" u="sng" kern="1200" baseline="0" dirty="0">
                <a:solidFill>
                  <a:schemeClr val="tx1"/>
                </a:solidFill>
                <a:effectLst/>
                <a:latin typeface="+mn-lt"/>
                <a:ea typeface="+mn-ea"/>
                <a:cs typeface="+mn-cs"/>
              </a:rPr>
              <a:t> which </a:t>
            </a:r>
            <a:r>
              <a:rPr lang="en-US" sz="1200" b="1" i="1" u="sng" kern="1200" dirty="0">
                <a:solidFill>
                  <a:schemeClr val="tx1"/>
                </a:solidFill>
                <a:effectLst/>
                <a:latin typeface="+mn-lt"/>
                <a:ea typeface="+mn-ea"/>
                <a:cs typeface="+mn-cs"/>
              </a:rPr>
              <a:t>established </a:t>
            </a:r>
            <a:r>
              <a:rPr lang="en-US" sz="1200" i="1" kern="1200" dirty="0">
                <a:solidFill>
                  <a:schemeClr val="tx1"/>
                </a:solidFill>
                <a:effectLst/>
                <a:latin typeface="+mn-lt"/>
                <a:ea typeface="+mn-ea"/>
                <a:cs typeface="+mn-cs"/>
              </a:rPr>
              <a:t>a new child abuse registry officially called the Child Protective Service Information System (CPSIS) but it is most commonly referred to as the Child Abuse Registry (CAR). The exact language can be found in O.C.G.A §49-5-181. The purpose of the legislation is to diminish child maltreatment by creating a stronger deterrence and help give child care facilities pertinent information when hiring staff. </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Who Can Access the CAR?</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The information will not be open to the public, instead the registry is accessible to certain agencies and individuals. For example, CPS investigators, and the Department of Early Care and Learning (DECAL) can access CAR. Also, licensed agencies that interact with children or responsible for providing care of children can use the CAR for licensing or employment reasons. Court Appointed Special Advocates (CASA) program may use CAR to help screen and select employees and volunteers. In fact, state departments are now requiring their service providers to screen all staff and volunteers who work directly with children. Any individual may also request a self-check.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Who is Placed on the CAR?</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Beginning July 1, 2016, the registry will contain the names of individuals with reports of child abuse that have been investigated and substantiated  by DFCS. Any cases that occurred before July 1, 2016 will </a:t>
            </a:r>
            <a:r>
              <a:rPr lang="en-US" sz="1200" i="1" u="sng" kern="1200" dirty="0">
                <a:solidFill>
                  <a:schemeClr val="tx1"/>
                </a:solidFill>
                <a:effectLst/>
                <a:latin typeface="+mn-lt"/>
                <a:ea typeface="+mn-ea"/>
                <a:cs typeface="+mn-cs"/>
              </a:rPr>
              <a:t>not </a:t>
            </a:r>
            <a:r>
              <a:rPr lang="en-US" sz="1200" i="1" kern="1200" dirty="0">
                <a:solidFill>
                  <a:schemeClr val="tx1"/>
                </a:solidFill>
                <a:effectLst/>
                <a:latin typeface="+mn-lt"/>
                <a:ea typeface="+mn-ea"/>
                <a:cs typeface="+mn-cs"/>
              </a:rPr>
              <a:t>be included in the registry. </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i="1" u="sng" kern="1200" dirty="0">
                <a:solidFill>
                  <a:schemeClr val="tx1"/>
                </a:solidFill>
                <a:effectLst/>
                <a:latin typeface="+mn-lt"/>
                <a:ea typeface="+mn-ea"/>
                <a:cs typeface="+mn-cs"/>
              </a:rPr>
              <a:t>It is CRITICAL to note the law applies to anyone who is 13 or older!</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What Happens Once You Are Added to the CAR?</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If a person is placed on the registry, he or she will be notified and then they will only have 10 days to file an appeal. If the appeal is not overruled, their name will remain on the registry for </a:t>
            </a:r>
            <a:r>
              <a:rPr lang="en-US" sz="1200" b="1" i="1" u="sng" kern="1200" dirty="0">
                <a:solidFill>
                  <a:schemeClr val="tx1"/>
                </a:solidFill>
                <a:effectLst/>
                <a:latin typeface="+mn-lt"/>
                <a:ea typeface="+mn-ea"/>
                <a:cs typeface="+mn-cs"/>
              </a:rPr>
              <a:t>life</a:t>
            </a:r>
            <a:r>
              <a:rPr lang="en-US" sz="1200" i="1" kern="1200" dirty="0">
                <a:solidFill>
                  <a:schemeClr val="tx1"/>
                </a:solidFill>
                <a:effectLst/>
                <a:latin typeface="+mn-lt"/>
                <a:ea typeface="+mn-ea"/>
                <a:cs typeface="+mn-cs"/>
              </a:rPr>
              <a:t>. Thanks to the tireless work of child advocates an additional provision was added to hopefully protect young children who are added to the registry. The provision allows a minor to be removed from the registry when he or she turns 18. But, only if more than a year has passed from the day the act was committed; there hasn't been any other substantiated incidents; and they prove by a preponderance of the evidence that they are rehabilitated. </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What Does This Mean for My Child?</a:t>
            </a:r>
            <a:endParaRPr lang="en-US" sz="1200" kern="1200" dirty="0">
              <a:solidFill>
                <a:schemeClr val="tx1"/>
              </a:solidFill>
              <a:effectLst/>
              <a:latin typeface="+mn-lt"/>
              <a:ea typeface="+mn-ea"/>
              <a:cs typeface="+mn-cs"/>
            </a:endParaRPr>
          </a:p>
          <a:p>
            <a:r>
              <a:rPr lang="en-US" sz="1200" i="1" kern="1200" dirty="0">
                <a:solidFill>
                  <a:schemeClr val="tx1"/>
                </a:solidFill>
                <a:effectLst/>
                <a:latin typeface="+mn-lt"/>
                <a:ea typeface="+mn-ea"/>
                <a:cs typeface="+mn-cs"/>
              </a:rPr>
              <a:t>Children and adults need to fully understand what is considered maltreatment (abuse and/ or neglect) in Georgia</a:t>
            </a:r>
            <a:r>
              <a:rPr lang="en-US" sz="1200" b="1" i="1"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Visit </a:t>
            </a:r>
            <a:r>
              <a:rPr lang="en-US" sz="1200" i="1" kern="1200" dirty="0">
                <a:solidFill>
                  <a:schemeClr val="tx1"/>
                </a:solidFill>
                <a:effectLst/>
                <a:latin typeface="+mn-lt"/>
                <a:ea typeface="+mn-ea"/>
                <a:cs typeface="+mn-cs"/>
              </a:rPr>
              <a:t>our website for additional information about what is considered maltreatment www.preventchildabusega.org </a:t>
            </a:r>
            <a:endParaRPr lang="en-US" dirty="0"/>
          </a:p>
        </p:txBody>
      </p:sp>
      <p:sp>
        <p:nvSpPr>
          <p:cNvPr id="4" name="Slide Number Placeholder 3"/>
          <p:cNvSpPr>
            <a:spLocks noGrp="1"/>
          </p:cNvSpPr>
          <p:nvPr>
            <p:ph type="sldNum" sz="quarter" idx="10"/>
          </p:nvPr>
        </p:nvSpPr>
        <p:spPr/>
        <p:txBody>
          <a:bodyPr/>
          <a:lstStyle/>
          <a:p>
            <a:fld id="{56071628-EEC2-4406-B448-BBDF0EB7B158}" type="slidenum">
              <a:rPr lang="en-US" smtClean="0"/>
              <a:t>56</a:t>
            </a:fld>
            <a:endParaRPr lang="en-US" dirty="0"/>
          </a:p>
        </p:txBody>
      </p:sp>
    </p:spTree>
    <p:extLst>
      <p:ext uri="{BB962C8B-B14F-4D97-AF65-F5344CB8AC3E}">
        <p14:creationId xmlns:p14="http://schemas.microsoft.com/office/powerpoint/2010/main" val="300828269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071628-EEC2-4406-B448-BBDF0EB7B158}" type="slidenum">
              <a:rPr lang="en-US" smtClean="0"/>
              <a:t>57</a:t>
            </a:fld>
            <a:endParaRPr lang="en-US" dirty="0"/>
          </a:p>
        </p:txBody>
      </p:sp>
    </p:spTree>
    <p:extLst>
      <p:ext uri="{BB962C8B-B14F-4D97-AF65-F5344CB8AC3E}">
        <p14:creationId xmlns:p14="http://schemas.microsoft.com/office/powerpoint/2010/main" val="344937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effectLst/>
                <a:latin typeface="+mn-lt"/>
                <a:ea typeface="+mn-ea"/>
                <a:cs typeface="+mn-cs"/>
              </a:rPr>
              <a:t>Discussion Points</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pPr marL="228600" lvl="0" indent="-228600">
              <a:buFont typeface="+mj-lt"/>
              <a:buAutoNum type="arabicPeriod"/>
            </a:pPr>
            <a:r>
              <a:rPr lang="en-US" sz="1200" kern="1200" dirty="0">
                <a:solidFill>
                  <a:schemeClr val="tx1"/>
                </a:solidFill>
                <a:effectLst/>
                <a:latin typeface="+mn-lt"/>
                <a:ea typeface="+mn-ea"/>
                <a:cs typeface="+mn-cs"/>
              </a:rPr>
              <a:t>Situation is out of control (the mother continues the behaviors and father may be too passive to intervene and be protective).</a:t>
            </a:r>
          </a:p>
          <a:p>
            <a:pPr marL="228600" lvl="0" indent="-228600">
              <a:buFont typeface="+mj-lt"/>
              <a:buAutoNum type="arabicPeriod"/>
            </a:pPr>
            <a:r>
              <a:rPr lang="en-US" sz="1200" kern="1200" dirty="0">
                <a:solidFill>
                  <a:schemeClr val="tx1"/>
                </a:solidFill>
                <a:effectLst/>
                <a:latin typeface="+mn-lt"/>
                <a:ea typeface="+mn-ea"/>
                <a:cs typeface="+mn-cs"/>
              </a:rPr>
              <a:t>There is physical containment of the child. Are there problems with locking the child in the bedroom all night, every night? (Could be potentially emotionally damaging, terrors)</a:t>
            </a:r>
          </a:p>
          <a:p>
            <a:pPr marL="228600" lvl="0" indent="-228600">
              <a:buFont typeface="+mj-lt"/>
              <a:buAutoNum type="arabicPeriod"/>
            </a:pPr>
            <a:r>
              <a:rPr lang="en-US" sz="1200" kern="1200" dirty="0">
                <a:solidFill>
                  <a:schemeClr val="tx1"/>
                </a:solidFill>
                <a:effectLst/>
                <a:latin typeface="+mn-lt"/>
                <a:ea typeface="+mn-ea"/>
                <a:cs typeface="+mn-cs"/>
              </a:rPr>
              <a:t>One year old child is pre-verbal, at very high risk and endangered.  This is inappropriate supervision due to age and development of child.</a:t>
            </a:r>
          </a:p>
          <a:p>
            <a:pPr marL="228600" lvl="0" indent="-228600">
              <a:buFont typeface="+mj-lt"/>
              <a:buAutoNum type="arabicPeriod"/>
            </a:pPr>
            <a:r>
              <a:rPr lang="en-US" sz="1200" kern="1200" dirty="0">
                <a:solidFill>
                  <a:schemeClr val="tx1"/>
                </a:solidFill>
                <a:effectLst/>
                <a:latin typeface="+mn-lt"/>
                <a:ea typeface="+mn-ea"/>
                <a:cs typeface="+mn-cs"/>
              </a:rPr>
              <a:t>One year old being separated from the rest of the family – inadequate supervision.</a:t>
            </a:r>
          </a:p>
          <a:p>
            <a:pPr marL="228600" lvl="0" indent="-228600">
              <a:buFont typeface="+mj-lt"/>
              <a:buAutoNum type="arabicPeriod"/>
            </a:pPr>
            <a:r>
              <a:rPr lang="en-US" sz="1200" kern="1200" dirty="0">
                <a:solidFill>
                  <a:schemeClr val="tx1"/>
                </a:solidFill>
                <a:effectLst/>
                <a:latin typeface="+mn-lt"/>
                <a:ea typeface="+mn-ea"/>
                <a:cs typeface="+mn-cs"/>
              </a:rPr>
              <a:t>The parents obviously do not understand anything about child development and what to expect of a one year old. Might a one year old fall down the stairs if he got out of the room?  The child may play with electrical outlets, may be sad, lonely, distressed and or scared. </a:t>
            </a:r>
          </a:p>
          <a:p>
            <a:pPr marL="228600" lvl="0" indent="-228600">
              <a:buFont typeface="+mj-lt"/>
              <a:buAutoNum type="arabicPeriod"/>
            </a:pPr>
            <a:r>
              <a:rPr lang="en-US" sz="1200" kern="1200" dirty="0">
                <a:solidFill>
                  <a:schemeClr val="tx1"/>
                </a:solidFill>
                <a:effectLst/>
                <a:latin typeface="+mn-lt"/>
                <a:ea typeface="+mn-ea"/>
                <a:cs typeface="+mn-cs"/>
              </a:rPr>
              <a:t>This family could benefit from additional support but might not voluntarily receive it. It seems because of their unwillingness to accept support or guidance this is a very high risk situation.</a:t>
            </a:r>
          </a:p>
        </p:txBody>
      </p:sp>
      <p:sp>
        <p:nvSpPr>
          <p:cNvPr id="4" name="Slide Number Placeholder 3"/>
          <p:cNvSpPr>
            <a:spLocks noGrp="1"/>
          </p:cNvSpPr>
          <p:nvPr>
            <p:ph type="sldNum" sz="quarter" idx="10"/>
          </p:nvPr>
        </p:nvSpPr>
        <p:spPr/>
        <p:txBody>
          <a:bodyPr/>
          <a:lstStyle/>
          <a:p>
            <a:fld id="{56071628-EEC2-4406-B448-BBDF0EB7B158}" type="slidenum">
              <a:rPr lang="en-US" smtClean="0">
                <a:solidFill>
                  <a:prstClr val="black"/>
                </a:solidFill>
              </a:rPr>
              <a:pPr/>
              <a:t>58</a:t>
            </a:fld>
            <a:endParaRPr lang="en-US" dirty="0">
              <a:solidFill>
                <a:prstClr val="black"/>
              </a:solidFill>
            </a:endParaRPr>
          </a:p>
        </p:txBody>
      </p:sp>
    </p:spTree>
    <p:extLst>
      <p:ext uri="{BB962C8B-B14F-4D97-AF65-F5344CB8AC3E}">
        <p14:creationId xmlns:p14="http://schemas.microsoft.com/office/powerpoint/2010/main" val="375689765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effectLst/>
                <a:latin typeface="+mn-lt"/>
                <a:ea typeface="+mn-ea"/>
                <a:cs typeface="+mn-cs"/>
              </a:rPr>
              <a:t>Discussion Points</a:t>
            </a:r>
            <a:endParaRPr lang="en-US" sz="1200" kern="1200" dirty="0">
              <a:solidFill>
                <a:schemeClr val="tx1"/>
              </a:solidFill>
              <a:effectLst/>
              <a:latin typeface="+mn-lt"/>
              <a:ea typeface="+mn-ea"/>
              <a:cs typeface="+mn-cs"/>
            </a:endParaRPr>
          </a:p>
          <a:p>
            <a:pPr marL="228600" lvl="0" indent="-228600">
              <a:buFont typeface="+mj-lt"/>
              <a:buAutoNum type="arabicPeriod"/>
            </a:pPr>
            <a:r>
              <a:rPr lang="en-US" sz="1200" kern="1200" dirty="0">
                <a:solidFill>
                  <a:schemeClr val="tx1"/>
                </a:solidFill>
                <a:effectLst/>
                <a:latin typeface="+mn-lt"/>
                <a:ea typeface="+mn-ea"/>
                <a:cs typeface="+mn-cs"/>
              </a:rPr>
              <a:t>Child is at very high risk due to age and his medical condition given the inadequate care his mother is providing. </a:t>
            </a:r>
          </a:p>
          <a:p>
            <a:pPr marL="228600" lvl="0" indent="-228600">
              <a:buFont typeface="+mj-lt"/>
              <a:buAutoNum type="arabicPeriod"/>
            </a:pPr>
            <a:r>
              <a:rPr lang="en-US" sz="1200" kern="1200" dirty="0">
                <a:solidFill>
                  <a:schemeClr val="tx1"/>
                </a:solidFill>
                <a:effectLst/>
                <a:latin typeface="+mn-lt"/>
                <a:ea typeface="+mn-ea"/>
                <a:cs typeface="+mn-cs"/>
              </a:rPr>
              <a:t>Child’s condition could be life threatening and child is not old enough to monitor his condition on his own.</a:t>
            </a:r>
          </a:p>
          <a:p>
            <a:pPr marL="228600" lvl="0" indent="-228600">
              <a:buFont typeface="+mj-lt"/>
              <a:buAutoNum type="arabicPeriod"/>
            </a:pPr>
            <a:r>
              <a:rPr lang="en-US" sz="1200" kern="1200" dirty="0">
                <a:solidFill>
                  <a:schemeClr val="tx1"/>
                </a:solidFill>
                <a:effectLst/>
                <a:latin typeface="+mn-lt"/>
                <a:ea typeface="+mn-ea"/>
                <a:cs typeface="+mn-cs"/>
              </a:rPr>
              <a:t>DFCS may try to identify a relative or family friend to assist the mother if the mother is “limited.”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6071628-EEC2-4406-B448-BBDF0EB7B158}"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5943412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effectLst/>
                <a:latin typeface="+mn-lt"/>
                <a:ea typeface="+mn-ea"/>
                <a:cs typeface="+mn-cs"/>
              </a:rPr>
              <a:t>Discussion Point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As a mandated reporter you are required to report child endangerment which includes when a person intentionally allows or has knowledge that a child under the age of 18 to witness the commission of battery or family violence.</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What other information could the mandated reporter provide?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Relationship of the reporter to the family</a:t>
            </a:r>
          </a:p>
          <a:p>
            <a:r>
              <a:rPr lang="en-US" sz="1200" kern="1200" dirty="0">
                <a:solidFill>
                  <a:schemeClr val="tx1"/>
                </a:solidFill>
                <a:effectLst/>
                <a:latin typeface="+mn-lt"/>
                <a:ea typeface="+mn-ea"/>
                <a:cs typeface="+mn-cs"/>
              </a:rPr>
              <a:t>· Frequency of the domestic violence</a:t>
            </a:r>
          </a:p>
          <a:p>
            <a:r>
              <a:rPr lang="en-US" sz="1200" kern="1200" dirty="0">
                <a:solidFill>
                  <a:schemeClr val="tx1"/>
                </a:solidFill>
                <a:effectLst/>
                <a:latin typeface="+mn-lt"/>
                <a:ea typeface="+mn-ea"/>
                <a:cs typeface="+mn-cs"/>
              </a:rPr>
              <a:t>· Daily functioning of the family</a:t>
            </a:r>
          </a:p>
          <a:p>
            <a:r>
              <a:rPr lang="en-US" sz="1200" kern="1200" dirty="0">
                <a:solidFill>
                  <a:schemeClr val="tx1"/>
                </a:solidFill>
                <a:effectLst/>
                <a:latin typeface="+mn-lt"/>
                <a:ea typeface="+mn-ea"/>
                <a:cs typeface="+mn-cs"/>
              </a:rPr>
              <a:t>· Children’s school and/or daycare information</a:t>
            </a:r>
          </a:p>
          <a:p>
            <a:r>
              <a:rPr lang="en-US" sz="1200" kern="1200" dirty="0">
                <a:solidFill>
                  <a:schemeClr val="tx1"/>
                </a:solidFill>
                <a:effectLst/>
                <a:latin typeface="+mn-lt"/>
                <a:ea typeface="+mn-ea"/>
                <a:cs typeface="+mn-cs"/>
              </a:rPr>
              <a:t>· Are the children and mom in a present danger situation?</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6071628-EEC2-4406-B448-BBDF0EB7B158}" type="slidenum">
              <a:rPr lang="en-US" smtClean="0">
                <a:solidFill>
                  <a:prstClr val="black"/>
                </a:solidFill>
              </a:rPr>
              <a:pPr/>
              <a:t>60</a:t>
            </a:fld>
            <a:endParaRPr lang="en-US" dirty="0">
              <a:solidFill>
                <a:prstClr val="black"/>
              </a:solidFill>
            </a:endParaRPr>
          </a:p>
        </p:txBody>
      </p:sp>
    </p:spTree>
    <p:extLst>
      <p:ext uri="{BB962C8B-B14F-4D97-AF65-F5344CB8AC3E}">
        <p14:creationId xmlns:p14="http://schemas.microsoft.com/office/powerpoint/2010/main" val="1687777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Prevention is a continuum- prevention can occur at any point from pre to post intervention.</a:t>
            </a:r>
          </a:p>
          <a:p>
            <a:r>
              <a:rPr lang="en-US" sz="1200" b="1" kern="1200" dirty="0">
                <a:solidFill>
                  <a:schemeClr val="tx1"/>
                </a:solidFill>
                <a:effectLst/>
                <a:latin typeface="+mn-lt"/>
                <a:ea typeface="+mn-ea"/>
                <a:cs typeface="+mn-cs"/>
              </a:rPr>
              <a:t>Primary prevention </a:t>
            </a:r>
            <a:r>
              <a:rPr lang="en-US" sz="1200" kern="1200" dirty="0">
                <a:solidFill>
                  <a:schemeClr val="tx1"/>
                </a:solidFill>
                <a:effectLst/>
                <a:latin typeface="+mn-lt"/>
                <a:ea typeface="+mn-ea"/>
                <a:cs typeface="+mn-cs"/>
              </a:rPr>
              <a:t>can include parent education, community support, other specific prevention programs like Steward of Children and Strengthening Families.</a:t>
            </a:r>
          </a:p>
          <a:p>
            <a:r>
              <a:rPr lang="en-US" sz="1200" b="1" kern="1200" dirty="0">
                <a:solidFill>
                  <a:schemeClr val="tx1"/>
                </a:solidFill>
                <a:effectLst/>
                <a:latin typeface="+mn-lt"/>
                <a:ea typeface="+mn-ea"/>
                <a:cs typeface="+mn-cs"/>
              </a:rPr>
              <a:t>Secondary prevention </a:t>
            </a:r>
            <a:r>
              <a:rPr lang="en-US" sz="1200" kern="1200" dirty="0">
                <a:solidFill>
                  <a:schemeClr val="tx1"/>
                </a:solidFill>
                <a:effectLst/>
                <a:latin typeface="+mn-lt"/>
                <a:ea typeface="+mn-ea"/>
                <a:cs typeface="+mn-cs"/>
              </a:rPr>
              <a:t>can be making a mandated report of abuse to prevent further harm from occurring and can help avoid suffering  of the child (i.e. malnutrition) as well as reduce the adverse consequences of maltreatment. Just like the early treatment of an illness can help reduce the duration or intensity of the sickness, preventing further abuse from occurring can significantly impact the life of a child.</a:t>
            </a:r>
          </a:p>
          <a:p>
            <a:r>
              <a:rPr lang="en-US" sz="1200" b="1" kern="1200" dirty="0">
                <a:solidFill>
                  <a:schemeClr val="tx1"/>
                </a:solidFill>
                <a:effectLst/>
                <a:latin typeface="+mn-lt"/>
                <a:ea typeface="+mn-ea"/>
                <a:cs typeface="+mn-cs"/>
              </a:rPr>
              <a:t>Tertiary prevention </a:t>
            </a:r>
            <a:r>
              <a:rPr lang="en-US" sz="1200" kern="1200" dirty="0">
                <a:solidFill>
                  <a:schemeClr val="tx1"/>
                </a:solidFill>
                <a:effectLst/>
                <a:latin typeface="+mn-lt"/>
                <a:ea typeface="+mn-ea"/>
                <a:cs typeface="+mn-cs"/>
              </a:rPr>
              <a:t>includes intervention and treatment services to decrease the long-term and often complex effects of child maltreatment. These would include mental and behavioral health therapies like those provided by child advocacy centers.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p:txBody>
      </p:sp>
      <p:sp>
        <p:nvSpPr>
          <p:cNvPr id="4" name="Slide Number Placeholder 3"/>
          <p:cNvSpPr>
            <a:spLocks noGrp="1"/>
          </p:cNvSpPr>
          <p:nvPr>
            <p:ph type="sldNum" sz="quarter" idx="10"/>
          </p:nvPr>
        </p:nvSpPr>
        <p:spPr/>
        <p:txBody>
          <a:bodyPr/>
          <a:lstStyle/>
          <a:p>
            <a:fld id="{56071628-EEC2-4406-B448-BBDF0EB7B158}" type="slidenum">
              <a:rPr lang="en-US" smtClean="0"/>
              <a:t>6</a:t>
            </a:fld>
            <a:endParaRPr lang="en-US" dirty="0"/>
          </a:p>
        </p:txBody>
      </p:sp>
    </p:spTree>
    <p:extLst>
      <p:ext uri="{BB962C8B-B14F-4D97-AF65-F5344CB8AC3E}">
        <p14:creationId xmlns:p14="http://schemas.microsoft.com/office/powerpoint/2010/main" val="83781913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effectLst/>
                <a:latin typeface="+mn-lt"/>
                <a:ea typeface="+mn-ea"/>
                <a:cs typeface="+mn-cs"/>
              </a:rPr>
              <a:t>Discussion Point</a:t>
            </a:r>
            <a:endParaRPr lang="en-US" sz="1200" kern="1200" dirty="0">
              <a:solidFill>
                <a:schemeClr val="tx1"/>
              </a:solidFill>
              <a:effectLst/>
              <a:latin typeface="+mn-lt"/>
              <a:ea typeface="+mn-ea"/>
              <a:cs typeface="+mn-cs"/>
            </a:endParaRPr>
          </a:p>
          <a:p>
            <a:pPr marL="228600" indent="-228600">
              <a:buAutoNum type="arabicPeriod"/>
            </a:pPr>
            <a:r>
              <a:rPr lang="en-US" sz="1200" kern="1200" dirty="0">
                <a:solidFill>
                  <a:schemeClr val="tx1"/>
                </a:solidFill>
                <a:effectLst/>
                <a:latin typeface="+mn-lt"/>
                <a:ea typeface="+mn-ea"/>
                <a:cs typeface="+mn-cs"/>
              </a:rPr>
              <a:t>This family is probably living below the poverty line which is not in and of itself a reportable offence but it additionally appears that the children are not fully being taken care of.</a:t>
            </a:r>
          </a:p>
          <a:p>
            <a:pPr marL="228600" indent="-228600">
              <a:buAutoNum type="arabicPeriod"/>
            </a:pPr>
            <a:r>
              <a:rPr lang="en-US" sz="1200" kern="1200" dirty="0">
                <a:solidFill>
                  <a:schemeClr val="tx1"/>
                </a:solidFill>
                <a:effectLst/>
                <a:latin typeface="+mn-lt"/>
                <a:ea typeface="+mn-ea"/>
                <a:cs typeface="+mn-cs"/>
              </a:rPr>
              <a:t> If the children are consistently hungry, the parents are neglecting their basic needs.  It might be in part due to their financial situation or as a result of the mother’s mental illness. This is definitely a reportable situation due to the lack of caregiver’s ability to take care of their children, the young child at home who is more vulnerable, and the daily safety hazards the school age children face going to and coming home from school. </a:t>
            </a:r>
          </a:p>
          <a:p>
            <a:r>
              <a:rPr lang="en-US" sz="1200" b="1" kern="1200" dirty="0">
                <a:solidFill>
                  <a:schemeClr val="tx1"/>
                </a:solidFill>
                <a:effectLst/>
                <a:latin typeface="+mn-lt"/>
                <a:ea typeface="+mn-ea"/>
                <a:cs typeface="+mn-cs"/>
              </a:rPr>
              <a:t>Mandated reporter (school personnel) should be able to give information regarding:</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•What person/persons are listed on the child’s emergency contact sheet?</a:t>
            </a:r>
          </a:p>
          <a:p>
            <a:r>
              <a:rPr lang="en-US" sz="1200" kern="1200" dirty="0">
                <a:solidFill>
                  <a:schemeClr val="tx1"/>
                </a:solidFill>
                <a:effectLst/>
                <a:latin typeface="+mn-lt"/>
                <a:ea typeface="+mn-ea"/>
                <a:cs typeface="+mn-cs"/>
              </a:rPr>
              <a:t>•If the reporter has seen the non-school aged children, what is their appearance like?</a:t>
            </a:r>
          </a:p>
          <a:p>
            <a:r>
              <a:rPr lang="en-US" sz="1200" kern="1200" dirty="0">
                <a:solidFill>
                  <a:schemeClr val="tx1"/>
                </a:solidFill>
                <a:effectLst/>
                <a:latin typeface="+mn-lt"/>
                <a:ea typeface="+mn-ea"/>
                <a:cs typeface="+mn-cs"/>
              </a:rPr>
              <a:t>•What in mom’s behavior indicates she has “mental” issues?</a:t>
            </a:r>
          </a:p>
          <a:p>
            <a:r>
              <a:rPr lang="en-US" sz="1200" kern="1200" dirty="0">
                <a:solidFill>
                  <a:schemeClr val="tx1"/>
                </a:solidFill>
                <a:effectLst/>
                <a:latin typeface="+mn-lt"/>
                <a:ea typeface="+mn-ea"/>
                <a:cs typeface="+mn-cs"/>
              </a:rPr>
              <a:t>•What is the parent’s response to the school’s concerns?</a:t>
            </a:r>
          </a:p>
          <a:p>
            <a:r>
              <a:rPr lang="en-US" sz="1200" kern="1200" dirty="0">
                <a:solidFill>
                  <a:schemeClr val="tx1"/>
                </a:solidFill>
                <a:effectLst/>
                <a:latin typeface="+mn-lt"/>
                <a:ea typeface="+mn-ea"/>
                <a:cs typeface="+mn-cs"/>
              </a:rPr>
              <a:t>•What are the school aged children’s appearance like?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6071628-EEC2-4406-B448-BBDF0EB7B158}" type="slidenum">
              <a:rPr lang="en-US" smtClean="0">
                <a:solidFill>
                  <a:prstClr val="black"/>
                </a:solidFill>
              </a:rPr>
              <a:pPr/>
              <a:t>61</a:t>
            </a:fld>
            <a:endParaRPr lang="en-US" dirty="0">
              <a:solidFill>
                <a:prstClr val="black"/>
              </a:solidFill>
            </a:endParaRPr>
          </a:p>
        </p:txBody>
      </p:sp>
    </p:spTree>
    <p:extLst>
      <p:ext uri="{BB962C8B-B14F-4D97-AF65-F5344CB8AC3E}">
        <p14:creationId xmlns:p14="http://schemas.microsoft.com/office/powerpoint/2010/main" val="189772666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Prevent Child Abuse Georgia provides statewide direction to build safe, stable, nurturing environments and relationships to prevent child abuse and neglect. Since 2011, PCA Georgia has been housed in the Mark Chaffin Center for Healthy Development at Georgia State University’s School of Public Health. PCA Georgia operates the 1-800-CHILDREN Helpline which is an information and referral number for any one concerned about the healthy development of a child. They also provide other trainings such as the Stewards of Children child sexual abuse prevention training and the Strengthening Families Protective Factors Framework training. </a:t>
            </a:r>
          </a:p>
          <a:p>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6071628-EEC2-4406-B448-BBDF0EB7B158}" type="slidenum">
              <a:rPr lang="en-US" smtClean="0"/>
              <a:t>62</a:t>
            </a:fld>
            <a:endParaRPr lang="en-US" dirty="0"/>
          </a:p>
        </p:txBody>
      </p:sp>
    </p:spTree>
    <p:extLst>
      <p:ext uri="{BB962C8B-B14F-4D97-AF65-F5344CB8AC3E}">
        <p14:creationId xmlns:p14="http://schemas.microsoft.com/office/powerpoint/2010/main" val="305351579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071628-EEC2-4406-B448-BBDF0EB7B158}" type="slidenum">
              <a:rPr lang="en-US" smtClean="0"/>
              <a:t>63</a:t>
            </a:fld>
            <a:endParaRPr lang="en-US" dirty="0"/>
          </a:p>
        </p:txBody>
      </p:sp>
    </p:spTree>
    <p:extLst>
      <p:ext uri="{BB962C8B-B14F-4D97-AF65-F5344CB8AC3E}">
        <p14:creationId xmlns:p14="http://schemas.microsoft.com/office/powerpoint/2010/main" val="332825450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6071628-EEC2-4406-B448-BBDF0EB7B158}" type="slidenum">
              <a:rPr lang="en-US" smtClean="0">
                <a:solidFill>
                  <a:prstClr val="black"/>
                </a:solidFill>
              </a:rPr>
              <a:pPr/>
              <a:t>64</a:t>
            </a:fld>
            <a:endParaRPr lang="en-US" dirty="0">
              <a:solidFill>
                <a:prstClr val="black"/>
              </a:solidFill>
            </a:endParaRPr>
          </a:p>
        </p:txBody>
      </p:sp>
    </p:spTree>
    <p:extLst>
      <p:ext uri="{BB962C8B-B14F-4D97-AF65-F5344CB8AC3E}">
        <p14:creationId xmlns:p14="http://schemas.microsoft.com/office/powerpoint/2010/main" val="13291609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a:solidFill>
                  <a:schemeClr val="tx1"/>
                </a:solidFill>
                <a:effectLst/>
                <a:latin typeface="+mn-lt"/>
                <a:ea typeface="+mn-ea"/>
                <a:cs typeface="+mn-cs"/>
              </a:rPr>
              <a:t>The Adverse Childhood Experiences Study (ACES) has shown a clear link between early traumatic experiences, including child maltreatment and poorer health outcomes in adulthood. Children exposed to more ACEs (such as abuse, neglect, family violence, parent divorce, and substance abuse) are at higher risk of chronic diseases and mental health issues as adults (Edwards, et.al., 2005). </a:t>
            </a:r>
            <a:r>
              <a:rPr lang="en-US" sz="1200" kern="1200" dirty="0" smtClean="0">
                <a:solidFill>
                  <a:schemeClr val="tx1"/>
                </a:solidFill>
                <a:effectLst/>
                <a:latin typeface="+mn-lt"/>
                <a:ea typeface="+mn-ea"/>
                <a:cs typeface="+mn-cs"/>
              </a:rPr>
              <a:t>While ACEs can have lifelong consequences, there is hope through resilience. Resilience is the ability to return to being healthy and hopeful after bad things happen. Research reveals that parents, teachers and communities that provide safe environments for their children and teach them how to be resilient can help reduce the effects of ACEs (Spokane Regional Health District Community &amp; Family Services Division, 2018). Examples include being a supportive adult in a child’s life or providing a child with a safe environment to play! </a:t>
            </a:r>
          </a:p>
          <a:p>
            <a:r>
              <a:rPr lang="en-US" sz="1200" kern="1200" dirty="0" smtClean="0">
                <a:solidFill>
                  <a:schemeClr val="tx1"/>
                </a:solidFill>
                <a:effectLst/>
                <a:latin typeface="+mn-lt"/>
                <a:ea typeface="+mn-ea"/>
                <a:cs typeface="+mn-cs"/>
              </a:rPr>
              <a:t> </a:t>
            </a:r>
          </a:p>
          <a:p>
            <a:endParaRPr lang="en-US" sz="1200" kern="1200" dirty="0">
              <a:solidFill>
                <a:schemeClr val="tx1"/>
              </a:solidFill>
              <a:effectLst/>
              <a:latin typeface="+mn-lt"/>
              <a:ea typeface="+mn-ea"/>
              <a:cs typeface="+mn-cs"/>
            </a:endParaRPr>
          </a:p>
          <a:p>
            <a:r>
              <a:rPr lang="en-US" sz="1200" b="1" i="1" kern="1200" dirty="0">
                <a:solidFill>
                  <a:schemeClr val="tx1"/>
                </a:solidFill>
                <a:effectLst/>
                <a:latin typeface="+mn-lt"/>
                <a:ea typeface="+mn-ea"/>
                <a:cs typeface="+mn-cs"/>
              </a:rPr>
              <a:t>Optional Activity</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dirty="0">
                <a:solidFill>
                  <a:schemeClr val="tx1"/>
                </a:solidFill>
                <a:effectLst/>
                <a:latin typeface="+mn-lt"/>
                <a:ea typeface="+mn-ea"/>
                <a:cs typeface="+mn-cs"/>
              </a:rPr>
              <a:t>You can use a the </a:t>
            </a:r>
            <a:r>
              <a:rPr lang="en-US" sz="1200" i="1" kern="1200" dirty="0" err="1">
                <a:solidFill>
                  <a:schemeClr val="tx1"/>
                </a:solidFill>
                <a:effectLst/>
                <a:latin typeface="+mn-lt"/>
                <a:ea typeface="+mn-ea"/>
                <a:cs typeface="+mn-cs"/>
              </a:rPr>
              <a:t>jenga</a:t>
            </a:r>
            <a:r>
              <a:rPr lang="en-US" sz="1200" i="1" kern="1200" dirty="0">
                <a:solidFill>
                  <a:schemeClr val="tx1"/>
                </a:solidFill>
                <a:effectLst/>
                <a:latin typeface="+mn-lt"/>
                <a:ea typeface="+mn-ea"/>
                <a:cs typeface="+mn-cs"/>
              </a:rPr>
              <a:t> stack to demonstrate the ACES concept. Before the training set up the </a:t>
            </a:r>
            <a:r>
              <a:rPr lang="en-US" sz="1200" i="1" kern="1200" dirty="0" err="1">
                <a:solidFill>
                  <a:schemeClr val="tx1"/>
                </a:solidFill>
                <a:effectLst/>
                <a:latin typeface="+mn-lt"/>
                <a:ea typeface="+mn-ea"/>
                <a:cs typeface="+mn-cs"/>
              </a:rPr>
              <a:t>jenga</a:t>
            </a:r>
            <a:r>
              <a:rPr lang="en-US" sz="1200" i="1" kern="1200" dirty="0">
                <a:solidFill>
                  <a:schemeClr val="tx1"/>
                </a:solidFill>
                <a:effectLst/>
                <a:latin typeface="+mn-lt"/>
                <a:ea typeface="+mn-ea"/>
                <a:cs typeface="+mn-cs"/>
              </a:rPr>
              <a:t> stack per game instructions. When you discuss ACES give examples of different stressful or adverse experiences a child may go through. Ask for attendee participation to come up with situations. After each example take a </a:t>
            </a:r>
            <a:r>
              <a:rPr lang="en-US" sz="1200" i="1" kern="1200" dirty="0" err="1">
                <a:solidFill>
                  <a:schemeClr val="tx1"/>
                </a:solidFill>
                <a:effectLst/>
                <a:latin typeface="+mn-lt"/>
                <a:ea typeface="+mn-ea"/>
                <a:cs typeface="+mn-cs"/>
              </a:rPr>
              <a:t>jenga</a:t>
            </a:r>
            <a:r>
              <a:rPr lang="en-US" sz="1200" i="1" kern="1200" dirty="0">
                <a:solidFill>
                  <a:schemeClr val="tx1"/>
                </a:solidFill>
                <a:effectLst/>
                <a:latin typeface="+mn-lt"/>
                <a:ea typeface="+mn-ea"/>
                <a:cs typeface="+mn-cs"/>
              </a:rPr>
              <a:t> block out, or have help from a volunteer. This demonstrates the effects of adverse childhood experience and the future well-being of children. We all can go through some stressful experiences and be alright, but they can make us less stable. If children go through many, they can have serious consequences</a:t>
            </a:r>
            <a:r>
              <a:rPr lang="en-US" sz="1200" i="1" kern="1200" dirty="0" smtClean="0">
                <a:solidFill>
                  <a:schemeClr val="tx1"/>
                </a:solidFill>
                <a:effectLst/>
                <a:latin typeface="+mn-lt"/>
                <a:ea typeface="+mn-ea"/>
                <a:cs typeface="+mn-cs"/>
              </a:rPr>
              <a:t>. After the Jenga stack collapses, ask audience members to provide protective factors or resilience building efforts that can help a child recover or build resilience. As they name those positive experiences and resilience building activities, rebuild the Jenga stack.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56071628-EEC2-4406-B448-BBDF0EB7B158}" type="slidenum">
              <a:rPr lang="en-US" smtClean="0"/>
              <a:t>7</a:t>
            </a:fld>
            <a:endParaRPr lang="en-US" dirty="0"/>
          </a:p>
        </p:txBody>
      </p:sp>
    </p:spTree>
    <p:extLst>
      <p:ext uri="{BB962C8B-B14F-4D97-AF65-F5344CB8AC3E}">
        <p14:creationId xmlns:p14="http://schemas.microsoft.com/office/powerpoint/2010/main" val="3845114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effectLst/>
                <a:latin typeface="+mn-lt"/>
                <a:ea typeface="+mn-ea"/>
                <a:cs typeface="+mn-cs"/>
              </a:rPr>
              <a:t>Maltreatment can impact a child’s development well into adulthood. Young children are the most vulnerable to experience maltreatment and also the most vulnerable to the effects of maltreatment. Experiences that shape early brain development are crucial for healthy outcomes (Harper Browne, 2014).  </a:t>
            </a:r>
          </a:p>
          <a:p>
            <a:r>
              <a:rPr lang="en-US" sz="1200" kern="1200" dirty="0" smtClean="0">
                <a:solidFill>
                  <a:schemeClr val="tx1"/>
                </a:solidFill>
                <a:effectLst/>
                <a:latin typeface="+mn-lt"/>
                <a:ea typeface="+mn-ea"/>
                <a:cs typeface="+mn-cs"/>
              </a:rPr>
              <a:t>Exposure to strong, frequent, or prolonged stress without adult support can disrupt the development of healthy networks of brain connections in young children. This toxic stress can take a toll on children’s physical and mental health, and the effects last throughout adulthood. (National Scientific Council on the Developing Child, 2005, 2014.) We can see how even children’s earliest interactions influence their education, mental and physical health, and future job productivity.</a:t>
            </a:r>
          </a:p>
          <a:p>
            <a:r>
              <a:rPr lang="en-US" sz="1200" kern="1200" dirty="0" smtClean="0">
                <a:solidFill>
                  <a:schemeClr val="tx1"/>
                </a:solidFill>
                <a:effectLst/>
                <a:latin typeface="+mn-lt"/>
                <a:ea typeface="+mn-ea"/>
                <a:cs typeface="+mn-cs"/>
              </a:rPr>
              <a:t>According to the Centers for Disease Control and Prevention (CDC, 2017) suicide is the third leading cause of death among youth ages 10-24 years old. Adolescents who have experienced or are currently experiencing maltreatment are at a substantiality higher risk of considering suicide.  In one study cited by the 2012 National Strategy for Suicide prevention, children in foster care were almost three times more likely to have considered suicide and almost four times more likely to have attempted suicide than those who had never been in foster care.</a:t>
            </a:r>
          </a:p>
          <a:p>
            <a:r>
              <a:rPr lang="en-US"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Additional video to share if time permits (5 minute) on the effect of Adverse Childhood Experiences: </a:t>
            </a:r>
            <a:r>
              <a:rPr lang="en-US" sz="1200" i="1" u="sng" kern="1200" dirty="0">
                <a:solidFill>
                  <a:schemeClr val="tx1"/>
                </a:solidFill>
                <a:effectLst/>
                <a:latin typeface="+mn-lt"/>
                <a:ea typeface="+mn-ea"/>
                <a:cs typeface="+mn-cs"/>
                <a:hlinkClick r:id="rId3"/>
              </a:rPr>
              <a:t>https://vimeo.com/139998006</a:t>
            </a:r>
            <a:r>
              <a:rPr lang="en-US" sz="1200" i="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Appendix </a:t>
            </a:r>
            <a:r>
              <a:rPr lang="en-US" sz="1200" b="1" i="1" kern="1200" dirty="0" smtClean="0">
                <a:solidFill>
                  <a:schemeClr val="tx1"/>
                </a:solidFill>
                <a:effectLst/>
                <a:latin typeface="+mn-lt"/>
                <a:ea typeface="+mn-ea"/>
                <a:cs typeface="+mn-cs"/>
              </a:rPr>
              <a:t>B– Georgia ACEs Summary Data</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r>
              <a:rPr lang="en-US" sz="1200" b="1" i="1" kern="1200" dirty="0">
                <a:solidFill>
                  <a:schemeClr val="tx1"/>
                </a:solidFill>
                <a:effectLst/>
                <a:latin typeface="+mn-lt"/>
                <a:ea typeface="+mn-ea"/>
                <a:cs typeface="+mn-cs"/>
              </a:rPr>
              <a:t>Consider using supplemental slides: Considerations for Older Youth</a:t>
            </a:r>
            <a:r>
              <a:rPr lang="en-US" sz="1200" b="1" i="1" kern="1200" baseline="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endParaRPr lang="en-US" baseline="0" dirty="0"/>
          </a:p>
        </p:txBody>
      </p:sp>
      <p:sp>
        <p:nvSpPr>
          <p:cNvPr id="4" name="Slide Number Placeholder 3"/>
          <p:cNvSpPr>
            <a:spLocks noGrp="1"/>
          </p:cNvSpPr>
          <p:nvPr>
            <p:ph type="sldNum" sz="quarter" idx="10"/>
          </p:nvPr>
        </p:nvSpPr>
        <p:spPr/>
        <p:txBody>
          <a:bodyPr/>
          <a:lstStyle/>
          <a:p>
            <a:fld id="{56071628-EEC2-4406-B448-BBDF0EB7B158}" type="slidenum">
              <a:rPr lang="en-US" smtClean="0"/>
              <a:t>8</a:t>
            </a:fld>
            <a:endParaRPr lang="en-US" dirty="0"/>
          </a:p>
        </p:txBody>
      </p:sp>
    </p:spTree>
    <p:extLst>
      <p:ext uri="{BB962C8B-B14F-4D97-AF65-F5344CB8AC3E}">
        <p14:creationId xmlns:p14="http://schemas.microsoft.com/office/powerpoint/2010/main" val="3353605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Children need stable and nurturing relationships and environments as</a:t>
            </a:r>
            <a:r>
              <a:rPr lang="en-US" sz="1200" kern="1200" baseline="0" dirty="0" smtClean="0">
                <a:solidFill>
                  <a:schemeClr val="tx1"/>
                </a:solidFill>
                <a:effectLst/>
                <a:latin typeface="+mn-lt"/>
                <a:ea typeface="+mn-ea"/>
                <a:cs typeface="+mn-cs"/>
              </a:rPr>
              <a:t> they develop from infancy into adulthood</a:t>
            </a:r>
            <a:r>
              <a:rPr lang="en-US" sz="1200" kern="1200" dirty="0" smtClean="0">
                <a:solidFill>
                  <a:schemeClr val="tx1"/>
                </a:solidFill>
                <a:effectLst/>
                <a:latin typeface="+mn-lt"/>
                <a:ea typeface="+mn-ea"/>
                <a:cs typeface="+mn-cs"/>
              </a:rPr>
              <a:t>. It takes parents, caregivers and RESOURCES to make that happen. Parenting can be a difficult job, especially when faced with trying conditions such as unemployment, substance abuse, domestic violence or food insecurity (Center for the Study of Social Policy, 2018). When parents and caregivers are faced with stressful conditions, they need assistance. The 1-800-CHILDREN Helpline is a free statewide helpline that will give parents and caregivers information they can use wherever they live in Georgia. The Helpline is open Monday through Friday from 9:00 a.m. until 6:00 p.m. and it is staffed by trained professionals. The helpline provides information to parents, grandparents, or others helping to raise children. It is a safe place for those concerned about the wellbeing of children to discuss options.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1" kern="1200" smtClean="0">
                <a:solidFill>
                  <a:schemeClr val="tx1"/>
                </a:solidFill>
                <a:effectLst/>
                <a:latin typeface="+mn-lt"/>
                <a:ea typeface="+mn-ea"/>
                <a:cs typeface="+mn-cs"/>
              </a:rPr>
              <a:t>*See </a:t>
            </a:r>
            <a:r>
              <a:rPr lang="en-US" sz="1200" i="1" kern="1200" dirty="0" smtClean="0">
                <a:solidFill>
                  <a:schemeClr val="tx1"/>
                </a:solidFill>
                <a:effectLst/>
                <a:latin typeface="+mn-lt"/>
                <a:ea typeface="+mn-ea"/>
                <a:cs typeface="+mn-cs"/>
              </a:rPr>
              <a:t>Appendix M for half sheet fliers</a:t>
            </a:r>
            <a:r>
              <a:rPr lang="en-US" sz="1200" i="1" kern="1200" baseline="0" dirty="0" smtClean="0">
                <a:solidFill>
                  <a:schemeClr val="tx1"/>
                </a:solidFill>
                <a:effectLst/>
                <a:latin typeface="+mn-lt"/>
                <a:ea typeface="+mn-ea"/>
                <a:cs typeface="+mn-cs"/>
              </a:rPr>
              <a:t> for the </a:t>
            </a:r>
            <a:r>
              <a:rPr lang="en-US" sz="1200" i="1" kern="1200" baseline="0" smtClean="0">
                <a:solidFill>
                  <a:schemeClr val="tx1"/>
                </a:solidFill>
                <a:effectLst/>
                <a:latin typeface="+mn-lt"/>
                <a:ea typeface="+mn-ea"/>
                <a:cs typeface="+mn-cs"/>
              </a:rPr>
              <a:t>1-800-CHILDREN Helpline</a:t>
            </a:r>
            <a:endParaRPr lang="en-US" sz="1200" i="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6071628-EEC2-4406-B448-BBDF0EB7B158}" type="slidenum">
              <a:rPr lang="en-US" smtClean="0"/>
              <a:t>9</a:t>
            </a:fld>
            <a:endParaRPr lang="en-US" dirty="0"/>
          </a:p>
        </p:txBody>
      </p:sp>
    </p:spTree>
    <p:extLst>
      <p:ext uri="{BB962C8B-B14F-4D97-AF65-F5344CB8AC3E}">
        <p14:creationId xmlns:p14="http://schemas.microsoft.com/office/powerpoint/2010/main" val="13819354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r>
              <a:rPr lang="en-US" dirty="0"/>
              <a:t>3/23/2015</a:t>
            </a:r>
          </a:p>
        </p:txBody>
      </p:sp>
      <p:sp>
        <p:nvSpPr>
          <p:cNvPr id="5" name="Footer Placeholder 4"/>
          <p:cNvSpPr>
            <a:spLocks noGrp="1"/>
          </p:cNvSpPr>
          <p:nvPr>
            <p:ph type="ftr" sz="quarter" idx="11"/>
          </p:nvPr>
        </p:nvSpPr>
        <p:spPr/>
        <p:txBody>
          <a:bodyPr/>
          <a:lstStyle/>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1609" y="79511"/>
            <a:ext cx="5942921" cy="1549181"/>
          </a:xfrm>
          <a:prstGeom prst="rect">
            <a:avLst/>
          </a:prstGeom>
        </p:spPr>
      </p:pic>
      <p:sp>
        <p:nvSpPr>
          <p:cNvPr id="6" name="Slide Number Placeholder 5"/>
          <p:cNvSpPr>
            <a:spLocks noGrp="1"/>
          </p:cNvSpPr>
          <p:nvPr>
            <p:ph type="sldNum" sz="quarter" idx="12"/>
          </p:nvPr>
        </p:nvSpPr>
        <p:spPr/>
        <p:txBody>
          <a:bodyPr/>
          <a:lstStyle/>
          <a:p>
            <a:fld id="{FE14A56D-B887-4BE9-8C8F-3E266A11FEE1}" type="slidenum">
              <a:rPr lang="en-US" smtClean="0"/>
              <a:pPr/>
              <a:t>‹#›</a:t>
            </a:fld>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1518" y="2128843"/>
            <a:ext cx="6253998" cy="4169332"/>
          </a:xfrm>
          <a:prstGeom prst="rect">
            <a:avLst/>
          </a:prstGeom>
          <a:effectLst>
            <a:outerShdw blurRad="50800" dist="50800" dir="5400000" algn="ctr" rotWithShape="0">
              <a:srgbClr val="000000">
                <a:alpha val="96000"/>
              </a:srgbClr>
            </a:outerShdw>
          </a:effectLst>
        </p:spPr>
      </p:pic>
      <p:sp>
        <p:nvSpPr>
          <p:cNvPr id="3" name="TextBox 2"/>
          <p:cNvSpPr txBox="1"/>
          <p:nvPr userDrawn="1"/>
        </p:nvSpPr>
        <p:spPr>
          <a:xfrm>
            <a:off x="6347363" y="1082581"/>
            <a:ext cx="5815070" cy="1785104"/>
          </a:xfrm>
          <a:prstGeom prst="rect">
            <a:avLst/>
          </a:prstGeom>
          <a:noFill/>
          <a:effectLst>
            <a:outerShdw blurRad="50800" dir="5400000" algn="ctr" rotWithShape="0">
              <a:srgbClr val="000000">
                <a:alpha val="0"/>
              </a:srgbClr>
            </a:outerShdw>
          </a:effectLst>
        </p:spPr>
        <p:txBody>
          <a:bodyPr wrap="square" rtlCol="0">
            <a:spAutoFit/>
          </a:bodyPr>
          <a:lstStyle/>
          <a:p>
            <a:pPr algn="ctr"/>
            <a:r>
              <a:rPr lang="en-US" sz="5000" dirty="0">
                <a:solidFill>
                  <a:srgbClr val="5C707C"/>
                </a:solidFill>
              </a:rPr>
              <a:t>Mandated Reporting</a:t>
            </a:r>
          </a:p>
          <a:p>
            <a:pPr algn="ctr"/>
            <a:r>
              <a:rPr lang="en-US" sz="3000" dirty="0">
                <a:solidFill>
                  <a:srgbClr val="5C707C"/>
                </a:solidFill>
              </a:rPr>
              <a:t>Recognizing and Reporting Child Maltreatment</a:t>
            </a:r>
          </a:p>
        </p:txBody>
      </p:sp>
    </p:spTree>
    <p:extLst>
      <p:ext uri="{BB962C8B-B14F-4D97-AF65-F5344CB8AC3E}">
        <p14:creationId xmlns:p14="http://schemas.microsoft.com/office/powerpoint/2010/main" val="116542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AE114-35E4-4613-806C-E07124C573C7}" type="datetimeFigureOut">
              <a:rPr lang="en-US" smtClean="0"/>
              <a:pPr/>
              <a:t>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14A56D-B887-4BE9-8C8F-3E266A11FEE1}" type="slidenum">
              <a:rPr lang="en-US" smtClean="0"/>
              <a:pPr/>
              <a:t>‹#›</a:t>
            </a:fld>
            <a:endParaRPr lang="en-US" dirty="0"/>
          </a:p>
        </p:txBody>
      </p:sp>
    </p:spTree>
    <p:extLst>
      <p:ext uri="{BB962C8B-B14F-4D97-AF65-F5344CB8AC3E}">
        <p14:creationId xmlns:p14="http://schemas.microsoft.com/office/powerpoint/2010/main" val="4240822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AE114-35E4-4613-806C-E07124C573C7}" type="datetimeFigureOut">
              <a:rPr lang="en-US" smtClean="0"/>
              <a:pPr/>
              <a:t>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14A56D-B887-4BE9-8C8F-3E266A11FEE1}" type="slidenum">
              <a:rPr lang="en-US" smtClean="0"/>
              <a:pPr/>
              <a:t>‹#›</a:t>
            </a:fld>
            <a:endParaRPr lang="en-US" dirty="0"/>
          </a:p>
        </p:txBody>
      </p:sp>
    </p:spTree>
    <p:extLst>
      <p:ext uri="{BB962C8B-B14F-4D97-AF65-F5344CB8AC3E}">
        <p14:creationId xmlns:p14="http://schemas.microsoft.com/office/powerpoint/2010/main" val="1898259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B2324-5C99-4A1B-ADAC-DB58CEF4BA26}" type="datetimeFigureOut">
              <a:rPr lang="en-US" smtClean="0"/>
              <a:t>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70CA90-C018-41DD-B837-679BD66BDA21}" type="slidenum">
              <a:rPr lang="en-US" smtClean="0"/>
              <a:t>‹#›</a:t>
            </a:fld>
            <a:endParaRPr lang="en-US"/>
          </a:p>
        </p:txBody>
      </p:sp>
    </p:spTree>
    <p:extLst>
      <p:ext uri="{BB962C8B-B14F-4D97-AF65-F5344CB8AC3E}">
        <p14:creationId xmlns:p14="http://schemas.microsoft.com/office/powerpoint/2010/main" val="4272536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r>
              <a:rPr lang="en-US" dirty="0">
                <a:solidFill>
                  <a:prstClr val="black">
                    <a:tint val="75000"/>
                  </a:prstClr>
                </a:solidFill>
              </a:rPr>
              <a:t>3/23/2015</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867640" y="6278924"/>
            <a:ext cx="2063654" cy="519976"/>
          </a:xfrm>
          <a:prstGeom prst="rect">
            <a:avLst/>
          </a:prstGeom>
        </p:spPr>
      </p:pic>
      <p:pic>
        <p:nvPicPr>
          <p:cNvPr id="11" name="Picture 10"/>
          <p:cNvPicPr>
            <a:picLocks noChangeAspect="1"/>
          </p:cNvPicPr>
          <p:nvPr userDrawn="1"/>
        </p:nvPicPr>
        <p:blipFill>
          <a:blip r:embed="rId3"/>
          <a:stretch>
            <a:fillRect/>
          </a:stretch>
        </p:blipFill>
        <p:spPr>
          <a:xfrm>
            <a:off x="68242" y="79512"/>
            <a:ext cx="3897259" cy="6276837"/>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81609" y="79511"/>
            <a:ext cx="5942921" cy="1549181"/>
          </a:xfrm>
          <a:prstGeom prst="rect">
            <a:avLst/>
          </a:prstGeom>
        </p:spPr>
      </p:pic>
      <p:sp>
        <p:nvSpPr>
          <p:cNvPr id="6" name="Slide Number Placeholder 5"/>
          <p:cNvSpPr>
            <a:spLocks noGrp="1"/>
          </p:cNvSpPr>
          <p:nvPr>
            <p:ph type="sldNum" sz="quarter" idx="12"/>
          </p:nvPr>
        </p:nvSpPr>
        <p:spPr/>
        <p:txBody>
          <a:bodyPr/>
          <a:lstStyle/>
          <a:p>
            <a:fld id="{FE14A56D-B887-4BE9-8C8F-3E266A11FEE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14946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8573059" y="757376"/>
            <a:ext cx="3364996" cy="5419587"/>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p:txBody>
          <a:bodyPr/>
          <a:lstStyle/>
          <a:p>
            <a:pPr lvl="1"/>
            <a:r>
              <a:rPr lang="en-US" dirty="0"/>
              <a:t>Second level</a:t>
            </a:r>
          </a:p>
          <a:p>
            <a:pPr lvl="2"/>
            <a:r>
              <a:rPr lang="en-US" dirty="0"/>
              <a:t>Third level</a:t>
            </a:r>
          </a:p>
          <a:p>
            <a:pPr lvl="3"/>
            <a:r>
              <a:rPr lang="en-US" dirty="0"/>
              <a:t>Fourth level</a:t>
            </a:r>
          </a:p>
          <a:p>
            <a:pPr lvl="4"/>
            <a:r>
              <a:rPr lang="en-US" dirty="0"/>
              <a:t>Fifth level</a:t>
            </a:r>
          </a:p>
          <a:p>
            <a:pPr lvl="0"/>
            <a:r>
              <a:rPr lang="en-US" dirty="0"/>
              <a:t>Click to edit Master text styles</a:t>
            </a:r>
          </a:p>
        </p:txBody>
      </p:sp>
      <p:sp>
        <p:nvSpPr>
          <p:cNvPr id="4" name="Date Placeholder 3"/>
          <p:cNvSpPr>
            <a:spLocks noGrp="1"/>
          </p:cNvSpPr>
          <p:nvPr>
            <p:ph type="dt" sz="half" idx="10"/>
          </p:nvPr>
        </p:nvSpPr>
        <p:spPr/>
        <p:txBody>
          <a:bodyPr/>
          <a:lstStyle/>
          <a:p>
            <a:fld id="{A04AE114-35E4-4613-806C-E07124C573C7}" type="datetimeFigureOut">
              <a:rPr lang="en-US" smtClean="0">
                <a:solidFill>
                  <a:prstClr val="black">
                    <a:tint val="75000"/>
                  </a:prstClr>
                </a:solidFill>
              </a:rPr>
              <a:pPr/>
              <a:t>1/7/2019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E14A56D-B887-4BE9-8C8F-3E266A11FEE1}" type="slidenum">
              <a:rPr lang="en-US" smtClean="0">
                <a:solidFill>
                  <a:prstClr val="black">
                    <a:tint val="75000"/>
                  </a:prstClr>
                </a:solidFill>
              </a:rPr>
              <a:pPr/>
              <a:t>‹#›</a:t>
            </a:fld>
            <a:endParaRPr lang="en-US" dirty="0">
              <a:solidFill>
                <a:prstClr val="black">
                  <a:tint val="75000"/>
                </a:prstClr>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3945" y="5942229"/>
            <a:ext cx="2989318" cy="779246"/>
          </a:xfrm>
          <a:prstGeom prst="rect">
            <a:avLst/>
          </a:prstGeom>
        </p:spPr>
      </p:pic>
    </p:spTree>
    <p:extLst>
      <p:ext uri="{BB962C8B-B14F-4D97-AF65-F5344CB8AC3E}">
        <p14:creationId xmlns:p14="http://schemas.microsoft.com/office/powerpoint/2010/main" val="1891605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4AE114-35E4-4613-806C-E07124C573C7}" type="datetimeFigureOut">
              <a:rPr lang="en-US" smtClean="0">
                <a:solidFill>
                  <a:prstClr val="black">
                    <a:tint val="75000"/>
                  </a:prstClr>
                </a:solidFill>
              </a:rPr>
              <a:pPr/>
              <a:t>1/7/2019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E14A56D-B887-4BE9-8C8F-3E266A11FEE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66079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AE114-35E4-4613-806C-E07124C573C7}" type="datetimeFigureOut">
              <a:rPr lang="en-US" smtClean="0">
                <a:solidFill>
                  <a:prstClr val="black">
                    <a:tint val="75000"/>
                  </a:prstClr>
                </a:solidFill>
              </a:rPr>
              <a:pPr/>
              <a:t>1/7/2019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E14A56D-B887-4BE9-8C8F-3E266A11FEE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53086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AE114-35E4-4613-806C-E07124C573C7}" type="datetimeFigureOut">
              <a:rPr lang="en-US" smtClean="0">
                <a:solidFill>
                  <a:prstClr val="black">
                    <a:tint val="75000"/>
                  </a:prstClr>
                </a:solidFill>
              </a:rPr>
              <a:pPr/>
              <a:t>1/7/2019</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E14A56D-B887-4BE9-8C8F-3E266A11FEE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97035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AE114-35E4-4613-806C-E07124C573C7}" type="datetimeFigureOut">
              <a:rPr lang="en-US" smtClean="0">
                <a:solidFill>
                  <a:prstClr val="black">
                    <a:tint val="75000"/>
                  </a:prstClr>
                </a:solidFill>
              </a:rPr>
              <a:pPr/>
              <a:t>1/7/2019</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E14A56D-B887-4BE9-8C8F-3E266A11FEE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22376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AE114-35E4-4613-806C-E07124C573C7}" type="datetimeFigureOut">
              <a:rPr lang="en-US" smtClean="0">
                <a:solidFill>
                  <a:prstClr val="black">
                    <a:tint val="75000"/>
                  </a:prstClr>
                </a:solidFill>
              </a:rPr>
              <a:pPr/>
              <a:t>1/7/2019</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E14A56D-B887-4BE9-8C8F-3E266A11FEE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09195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8573059" y="757376"/>
            <a:ext cx="3364996" cy="5419587"/>
          </a:xfrm>
          <a:prstGeom prst="rect">
            <a:avLst/>
          </a:prstGeom>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p:txBody>
          <a:bodyPr/>
          <a:lstStyle/>
          <a:p>
            <a:pPr lvl="1"/>
            <a:r>
              <a:rPr lang="en-US" dirty="0"/>
              <a:t>Second level</a:t>
            </a:r>
          </a:p>
          <a:p>
            <a:pPr lvl="2"/>
            <a:r>
              <a:rPr lang="en-US" dirty="0"/>
              <a:t>Third level</a:t>
            </a:r>
          </a:p>
          <a:p>
            <a:pPr lvl="3"/>
            <a:r>
              <a:rPr lang="en-US" dirty="0"/>
              <a:t>Fourth level</a:t>
            </a:r>
          </a:p>
          <a:p>
            <a:pPr lvl="4"/>
            <a:r>
              <a:rPr lang="en-US" dirty="0"/>
              <a:t>Fifth level</a:t>
            </a:r>
          </a:p>
          <a:p>
            <a:pPr lvl="0"/>
            <a:r>
              <a:rPr lang="en-US" dirty="0"/>
              <a:t>Click to edit Master text styles</a:t>
            </a:r>
          </a:p>
        </p:txBody>
      </p:sp>
      <p:sp>
        <p:nvSpPr>
          <p:cNvPr id="4" name="Date Placeholder 3"/>
          <p:cNvSpPr>
            <a:spLocks noGrp="1"/>
          </p:cNvSpPr>
          <p:nvPr>
            <p:ph type="dt" sz="half" idx="10"/>
          </p:nvPr>
        </p:nvSpPr>
        <p:spPr>
          <a:xfrm>
            <a:off x="1625600" y="6486525"/>
            <a:ext cx="2743200" cy="365125"/>
          </a:xfrm>
        </p:spPr>
        <p:txBody>
          <a:bodyPr/>
          <a:lstStyle/>
          <a:p>
            <a:r>
              <a:rPr lang="en-US" dirty="0"/>
              <a:t>Mandated Reporter Training</a:t>
            </a:r>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14A56D-B887-4BE9-8C8F-3E266A11FEE1}" type="slidenum">
              <a:rPr lang="en-US" smtClean="0"/>
              <a:pPr/>
              <a:t>‹#›</a:t>
            </a:fld>
            <a:endParaRPr lang="en-US" dirty="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3945" y="5942229"/>
            <a:ext cx="2989318" cy="779246"/>
          </a:xfrm>
          <a:prstGeom prst="rect">
            <a:avLst/>
          </a:prstGeom>
        </p:spPr>
      </p:pic>
    </p:spTree>
    <p:extLst>
      <p:ext uri="{BB962C8B-B14F-4D97-AF65-F5344CB8AC3E}">
        <p14:creationId xmlns:p14="http://schemas.microsoft.com/office/powerpoint/2010/main" val="1737740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AE114-35E4-4613-806C-E07124C573C7}" type="datetimeFigureOut">
              <a:rPr lang="en-US" smtClean="0">
                <a:solidFill>
                  <a:prstClr val="black">
                    <a:tint val="75000"/>
                  </a:prstClr>
                </a:solidFill>
              </a:rPr>
              <a:pPr/>
              <a:t>1/7/2019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E14A56D-B887-4BE9-8C8F-3E266A11FEE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5363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AE114-35E4-4613-806C-E07124C573C7}" type="datetimeFigureOut">
              <a:rPr lang="en-US" smtClean="0">
                <a:solidFill>
                  <a:prstClr val="black">
                    <a:tint val="75000"/>
                  </a:prstClr>
                </a:solidFill>
              </a:rPr>
              <a:pPr/>
              <a:t>1/7/2019</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E14A56D-B887-4BE9-8C8F-3E266A11FEE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9964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AE114-35E4-4613-806C-E07124C573C7}" type="datetimeFigureOut">
              <a:rPr lang="en-US" smtClean="0">
                <a:solidFill>
                  <a:prstClr val="black">
                    <a:tint val="75000"/>
                  </a:prstClr>
                </a:solidFill>
              </a:rPr>
              <a:pPr/>
              <a:t>1/7/2019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E14A56D-B887-4BE9-8C8F-3E266A11FEE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1469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04AE114-35E4-4613-806C-E07124C573C7}" type="datetimeFigureOut">
              <a:rPr lang="en-US" smtClean="0">
                <a:solidFill>
                  <a:prstClr val="black">
                    <a:tint val="75000"/>
                  </a:prstClr>
                </a:solidFill>
              </a:rPr>
              <a:pPr/>
              <a:t>1/7/2019</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E14A56D-B887-4BE9-8C8F-3E266A11FEE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761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4AE114-35E4-4613-806C-E07124C573C7}" type="datetimeFigureOut">
              <a:rPr lang="en-US" smtClean="0"/>
              <a:pPr/>
              <a:t>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E14A56D-B887-4BE9-8C8F-3E266A11FEE1}" type="slidenum">
              <a:rPr lang="en-US" smtClean="0"/>
              <a:pPr/>
              <a:t>‹#›</a:t>
            </a:fld>
            <a:endParaRPr lang="en-US" dirty="0"/>
          </a:p>
        </p:txBody>
      </p:sp>
    </p:spTree>
    <p:extLst>
      <p:ext uri="{BB962C8B-B14F-4D97-AF65-F5344CB8AC3E}">
        <p14:creationId xmlns:p14="http://schemas.microsoft.com/office/powerpoint/2010/main" val="2610350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04AE114-35E4-4613-806C-E07124C573C7}" type="datetimeFigureOut">
              <a:rPr lang="en-US" smtClean="0"/>
              <a:pPr/>
              <a:t>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14A56D-B887-4BE9-8C8F-3E266A11FEE1}" type="slidenum">
              <a:rPr lang="en-US" smtClean="0"/>
              <a:pPr/>
              <a:t>‹#›</a:t>
            </a:fld>
            <a:endParaRPr lang="en-US" dirty="0"/>
          </a:p>
        </p:txBody>
      </p:sp>
    </p:spTree>
    <p:extLst>
      <p:ext uri="{BB962C8B-B14F-4D97-AF65-F5344CB8AC3E}">
        <p14:creationId xmlns:p14="http://schemas.microsoft.com/office/powerpoint/2010/main" val="3307054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04AE114-35E4-4613-806C-E07124C573C7}" type="datetimeFigureOut">
              <a:rPr lang="en-US" smtClean="0"/>
              <a:pPr/>
              <a:t>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E14A56D-B887-4BE9-8C8F-3E266A11FEE1}" type="slidenum">
              <a:rPr lang="en-US" smtClean="0"/>
              <a:pPr/>
              <a:t>‹#›</a:t>
            </a:fld>
            <a:endParaRPr lang="en-US" dirty="0"/>
          </a:p>
        </p:txBody>
      </p:sp>
    </p:spTree>
    <p:extLst>
      <p:ext uri="{BB962C8B-B14F-4D97-AF65-F5344CB8AC3E}">
        <p14:creationId xmlns:p14="http://schemas.microsoft.com/office/powerpoint/2010/main" val="4274848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04AE114-35E4-4613-806C-E07124C573C7}" type="datetimeFigureOut">
              <a:rPr lang="en-US" smtClean="0"/>
              <a:pPr/>
              <a:t>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E14A56D-B887-4BE9-8C8F-3E266A11FEE1}" type="slidenum">
              <a:rPr lang="en-US" smtClean="0"/>
              <a:pPr/>
              <a:t>‹#›</a:t>
            </a:fld>
            <a:endParaRPr lang="en-US" dirty="0"/>
          </a:p>
        </p:txBody>
      </p:sp>
    </p:spTree>
    <p:extLst>
      <p:ext uri="{BB962C8B-B14F-4D97-AF65-F5344CB8AC3E}">
        <p14:creationId xmlns:p14="http://schemas.microsoft.com/office/powerpoint/2010/main" val="121025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4AE114-35E4-4613-806C-E07124C573C7}" type="datetimeFigureOut">
              <a:rPr lang="en-US" smtClean="0"/>
              <a:pPr/>
              <a:t>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E14A56D-B887-4BE9-8C8F-3E266A11FEE1}" type="slidenum">
              <a:rPr lang="en-US" smtClean="0"/>
              <a:pPr/>
              <a:t>‹#›</a:t>
            </a:fld>
            <a:endParaRPr lang="en-US" dirty="0"/>
          </a:p>
        </p:txBody>
      </p:sp>
    </p:spTree>
    <p:extLst>
      <p:ext uri="{BB962C8B-B14F-4D97-AF65-F5344CB8AC3E}">
        <p14:creationId xmlns:p14="http://schemas.microsoft.com/office/powerpoint/2010/main" val="10621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AE114-35E4-4613-806C-E07124C573C7}" type="datetimeFigureOut">
              <a:rPr lang="en-US" smtClean="0"/>
              <a:pPr/>
              <a:t>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14A56D-B887-4BE9-8C8F-3E266A11FEE1}" type="slidenum">
              <a:rPr lang="en-US" smtClean="0"/>
              <a:pPr/>
              <a:t>‹#›</a:t>
            </a:fld>
            <a:endParaRPr lang="en-US" dirty="0"/>
          </a:p>
        </p:txBody>
      </p:sp>
    </p:spTree>
    <p:extLst>
      <p:ext uri="{BB962C8B-B14F-4D97-AF65-F5344CB8AC3E}">
        <p14:creationId xmlns:p14="http://schemas.microsoft.com/office/powerpoint/2010/main" val="1172548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4AE114-35E4-4613-806C-E07124C573C7}" type="datetimeFigureOut">
              <a:rPr lang="en-US" smtClean="0"/>
              <a:pPr/>
              <a:t>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E14A56D-B887-4BE9-8C8F-3E266A11FEE1}" type="slidenum">
              <a:rPr lang="en-US" smtClean="0"/>
              <a:pPr/>
              <a:t>‹#›</a:t>
            </a:fld>
            <a:endParaRPr lang="en-US" dirty="0"/>
          </a:p>
        </p:txBody>
      </p:sp>
    </p:spTree>
    <p:extLst>
      <p:ext uri="{BB962C8B-B14F-4D97-AF65-F5344CB8AC3E}">
        <p14:creationId xmlns:p14="http://schemas.microsoft.com/office/powerpoint/2010/main" val="1148596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AE114-35E4-4613-806C-E07124C573C7}" type="datetimeFigureOut">
              <a:rPr lang="en-US" smtClean="0"/>
              <a:pPr/>
              <a:t>1/7/2019</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4A56D-B887-4BE9-8C8F-3E266A11FEE1}" type="slidenum">
              <a:rPr lang="en-US" smtClean="0"/>
              <a:pPr/>
              <a:t>‹#›</a:t>
            </a:fld>
            <a:endParaRPr lang="en-US" dirty="0"/>
          </a:p>
        </p:txBody>
      </p:sp>
    </p:spTree>
    <p:extLst>
      <p:ext uri="{BB962C8B-B14F-4D97-AF65-F5344CB8AC3E}">
        <p14:creationId xmlns:p14="http://schemas.microsoft.com/office/powerpoint/2010/main" val="2675775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4AE114-35E4-4613-806C-E07124C573C7}" type="datetimeFigureOut">
              <a:rPr lang="en-US" smtClean="0">
                <a:solidFill>
                  <a:prstClr val="black">
                    <a:tint val="75000"/>
                  </a:prstClr>
                </a:solidFill>
              </a:rPr>
              <a:pPr/>
              <a:t>1/7/2019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4A56D-B887-4BE9-8C8F-3E266A11FEE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454366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10.xml"/><Relationship Id="rId7" Type="http://schemas.openxmlformats.org/officeDocument/2006/relationships/diagramColors" Target="../diagrams/colors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1.next.westlaw.com/Document/N3B6F0B400E6F11E5B8F1DA45FCB6D290/View/FullText.html?transitionType=UniqueDocItem&amp;contextData=(sc.UserEnteredCitation)&amp;userEnteredCitation=OCGA+15-11-2"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1.next.westlaw.com/Document/I5DAE8FB0136311E69105F15DE60F22A2/View/FullText.html?listSource=RelatedInfo&amp;docFamilyGuid=I115AAF51216811E69295CAB9B03ADEC9&amp;originationContext=validity&amp;transitionType=NegativeTreatmentItem&amp;contextData=(sc.User"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pediatrics.aappublications.org/content/119/6/1232.full.pdf+html" TargetMode="External"/><Relationship Id="rId4" Type="http://schemas.openxmlformats.org/officeDocument/2006/relationships/hyperlink" Target="http://pediatrics.aappublications.org/content/123/5/1430.ful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oca.georgia.gov/mandated-reporter"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hyperlink" Target="https://1.next.westlaw.com/Document/N99E309801E5711E6B7B7BAADAE494AD3/View/FullText.html?transitionType=UniqueDocItem&amp;contextData=(sc.UserEnteredCitation)&amp;userEnteredCitation=O.C.G.A.+s+49-5-180(5)(B)."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video" Target="https://www.youtube.com/embed/bF3j5UVCSCA" TargetMode="Externa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s://1.next.westlaw.com/Document/I5DAE8FB0136311E69105F15DE60F22A2/View/FullText.html?listSource=RelatedInfo&amp;docFamilyGuid=I115AAF51216811E69295CAB9B03ADEC9&amp;originationContext=validity&amp;transitionType=NegativeTreatmentItem&amp;contextData=(sc.User"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1.next.westlaw.com/Document/I5DAE8FB0136311E69105F15DE60F22A2/View/FullText.html?listSource=RelatedInfo&amp;docFamilyGuid=I115AAF51216811E69295CAB9B03ADEC9&amp;originationContext=validity&amp;transitionType=NegativeTreatmentItem&amp;contextData=(sc.User"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43.xml.rels><?xml version="1.0" encoding="UTF-8" standalone="yes"?>
<Relationships xmlns="http://schemas.openxmlformats.org/package/2006/relationships"><Relationship Id="rId3" Type="http://schemas.openxmlformats.org/officeDocument/2006/relationships/hyperlink" Target="mailto:cpsintake@dhs.ga.gov"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hyperlink" Target="mailto:customer_services_dfcs@dhr.state.ga.us"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na01.safelinks.protection.outlook.com/?url=https://cps.dhs.ga.gov&amp;data=02|01||670969bd02e840ff625f08d5c5988f99|515ad73d8d5e4169895c9789dc742a70|0|0|636632181378769092&amp;sdata=xPU9lcdJRYTg1RfP/1kKKxdmNm5azx5q0MOqc2IELQM%3D&amp;reserved=0"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hyperlink" Target="https://www.prosolutionstraining.com/hostedcourses/hostcode.cfm?hostid=18"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47.xml"/><Relationship Id="rId1" Type="http://schemas.openxmlformats.org/officeDocument/2006/relationships/slideLayout" Target="../slideLayouts/slideLayout1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61.xml"/><Relationship Id="rId1" Type="http://schemas.openxmlformats.org/officeDocument/2006/relationships/slideLayout" Target="../slideLayouts/slideLayout19.xml"/><Relationship Id="rId5" Type="http://schemas.openxmlformats.org/officeDocument/2006/relationships/image" Target="../media/image47.jpeg"/><Relationship Id="rId4" Type="http://schemas.openxmlformats.org/officeDocument/2006/relationships/image" Target="../media/image46.png"/></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0181"/>
            <a:ext cx="10515600" cy="1325563"/>
          </a:xfrm>
        </p:spPr>
        <p:txBody>
          <a:bodyPr>
            <a:normAutofit fontScale="90000"/>
          </a:bodyPr>
          <a:lstStyle/>
          <a:p>
            <a:pPr algn="ctr"/>
            <a:r>
              <a:rPr lang="en-US" sz="4800" b="1" dirty="0"/>
              <a:t>Please Sign-In by visiting the link </a:t>
            </a:r>
            <a:r>
              <a:rPr lang="en-US" sz="4800" b="1" dirty="0" smtClean="0"/>
              <a:t>below</a:t>
            </a:r>
            <a:r>
              <a:rPr lang="en-US" dirty="0" smtClean="0"/>
              <a:t> </a:t>
            </a:r>
            <a:r>
              <a:rPr lang="en-US" dirty="0"/>
              <a:t/>
            </a:r>
            <a:br>
              <a:rPr lang="en-US" dirty="0"/>
            </a:br>
            <a:endParaRPr lang="en-US" dirty="0"/>
          </a:p>
        </p:txBody>
      </p:sp>
      <p:sp>
        <p:nvSpPr>
          <p:cNvPr id="3" name="Content Placeholder 2"/>
          <p:cNvSpPr>
            <a:spLocks noGrp="1"/>
          </p:cNvSpPr>
          <p:nvPr>
            <p:ph idx="1"/>
          </p:nvPr>
        </p:nvSpPr>
        <p:spPr/>
        <p:txBody>
          <a:bodyPr/>
          <a:lstStyle/>
          <a:p>
            <a:pPr marL="0" indent="0" algn="ctr">
              <a:buNone/>
            </a:pPr>
            <a:endParaRPr lang="en-US" sz="4400" dirty="0"/>
          </a:p>
          <a:p>
            <a:pPr marL="0" indent="0" algn="ctr">
              <a:buNone/>
            </a:pPr>
            <a:endParaRPr lang="en-US" sz="4400" b="1" dirty="0" smtClean="0"/>
          </a:p>
          <a:p>
            <a:pPr marL="0" indent="0" algn="ctr">
              <a:buNone/>
            </a:pPr>
            <a:r>
              <a:rPr lang="en-US" sz="4400" b="1" u="sng" dirty="0" smtClean="0"/>
              <a:t>https</a:t>
            </a:r>
            <a:r>
              <a:rPr lang="en-US" sz="4400" b="1" u="sng" dirty="0"/>
              <a:t>://tinyurl.com/signinMR </a:t>
            </a:r>
          </a:p>
          <a:p>
            <a:endParaRPr lang="en-US" u="sng" dirty="0"/>
          </a:p>
        </p:txBody>
      </p:sp>
    </p:spTree>
    <p:extLst>
      <p:ext uri="{BB962C8B-B14F-4D97-AF65-F5344CB8AC3E}">
        <p14:creationId xmlns:p14="http://schemas.microsoft.com/office/powerpoint/2010/main" val="3505085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extLst>
              <p:ext uri="{D42A27DB-BD31-4B8C-83A1-F6EECF244321}">
                <p14:modId xmlns:p14="http://schemas.microsoft.com/office/powerpoint/2010/main" val="1089787504"/>
              </p:ext>
            </p:extLst>
          </p:nvPr>
        </p:nvGraphicFramePr>
        <p:xfrm>
          <a:off x="226088" y="1431666"/>
          <a:ext cx="9113856" cy="477095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itle 1"/>
          <p:cNvSpPr>
            <a:spLocks noGrp="1"/>
          </p:cNvSpPr>
          <p:nvPr>
            <p:ph type="title"/>
          </p:nvPr>
        </p:nvSpPr>
        <p:spPr/>
        <p:txBody>
          <a:bodyPr/>
          <a:lstStyle/>
          <a:p>
            <a:r>
              <a:rPr lang="en-US" dirty="0"/>
              <a:t>Abuse &amp; </a:t>
            </a:r>
            <a:r>
              <a:rPr lang="en-US" dirty="0" smtClean="0"/>
              <a:t>Neglect Nationally and </a:t>
            </a:r>
            <a:r>
              <a:rPr lang="en-US" dirty="0"/>
              <a:t>in Georgia</a:t>
            </a:r>
          </a:p>
        </p:txBody>
      </p:sp>
      <p:sp>
        <p:nvSpPr>
          <p:cNvPr id="5" name="TextBox 4"/>
          <p:cNvSpPr txBox="1"/>
          <p:nvPr/>
        </p:nvSpPr>
        <p:spPr>
          <a:xfrm>
            <a:off x="6096000" y="4671909"/>
            <a:ext cx="4923971" cy="1107996"/>
          </a:xfrm>
          <a:prstGeom prst="rect">
            <a:avLst/>
          </a:prstGeom>
          <a:noFill/>
        </p:spPr>
        <p:txBody>
          <a:bodyPr wrap="square" rtlCol="0">
            <a:spAutoFit/>
          </a:bodyPr>
          <a:lstStyle/>
          <a:p>
            <a:pPr marL="285750" indent="-285750">
              <a:buFont typeface="Arial" panose="020B0604020202020204" pitchFamily="34" charset="0"/>
              <a:buChar char="•"/>
            </a:pPr>
            <a:r>
              <a:rPr lang="en-US" sz="2400" dirty="0"/>
              <a:t>Georgia ranked </a:t>
            </a:r>
            <a:r>
              <a:rPr lang="en-US" sz="2400" dirty="0" smtClean="0"/>
              <a:t>39</a:t>
            </a:r>
            <a:r>
              <a:rPr lang="en-US" sz="2400" baseline="30000" dirty="0" smtClean="0"/>
              <a:t>th</a:t>
            </a:r>
            <a:r>
              <a:rPr lang="en-US" sz="2400" dirty="0" smtClean="0"/>
              <a:t> in </a:t>
            </a:r>
            <a:r>
              <a:rPr lang="en-US" sz="2400" dirty="0"/>
              <a:t>the nation for child wellbeing</a:t>
            </a:r>
          </a:p>
          <a:p>
            <a:pPr marL="285750" indent="-285750">
              <a:buFont typeface="Arial" panose="020B0604020202020204" pitchFamily="34" charset="0"/>
              <a:buChar char="•"/>
            </a:pPr>
            <a:endParaRPr lang="en-US" dirty="0"/>
          </a:p>
        </p:txBody>
      </p:sp>
      <p:sp>
        <p:nvSpPr>
          <p:cNvPr id="3" name="5-Point Star 2"/>
          <p:cNvSpPr/>
          <p:nvPr/>
        </p:nvSpPr>
        <p:spPr>
          <a:xfrm>
            <a:off x="2627825" y="3868940"/>
            <a:ext cx="974035" cy="854765"/>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reeform 5"/>
          <p:cNvSpPr/>
          <p:nvPr/>
        </p:nvSpPr>
        <p:spPr>
          <a:xfrm>
            <a:off x="8352010" y="4524375"/>
            <a:ext cx="630066" cy="634857"/>
          </a:xfrm>
          <a:custGeom>
            <a:avLst/>
            <a:gdLst>
              <a:gd name="connsiteX0" fmla="*/ 496966 w 1530636"/>
              <a:gd name="connsiteY0" fmla="*/ 159103 h 1272285"/>
              <a:gd name="connsiteX1" fmla="*/ 218670 w 1530636"/>
              <a:gd name="connsiteY1" fmla="*/ 198859 h 1272285"/>
              <a:gd name="connsiteX2" fmla="*/ 159036 w 1530636"/>
              <a:gd name="connsiteY2" fmla="*/ 218737 h 1272285"/>
              <a:gd name="connsiteX3" fmla="*/ 99401 w 1530636"/>
              <a:gd name="connsiteY3" fmla="*/ 278372 h 1272285"/>
              <a:gd name="connsiteX4" fmla="*/ 39766 w 1530636"/>
              <a:gd name="connsiteY4" fmla="*/ 318129 h 1272285"/>
              <a:gd name="connsiteX5" fmla="*/ 9 w 1530636"/>
              <a:gd name="connsiteY5" fmla="*/ 437398 h 1272285"/>
              <a:gd name="connsiteX6" fmla="*/ 39766 w 1530636"/>
              <a:gd name="connsiteY6" fmla="*/ 815085 h 1272285"/>
              <a:gd name="connsiteX7" fmla="*/ 139157 w 1530636"/>
              <a:gd name="connsiteY7" fmla="*/ 934355 h 1272285"/>
              <a:gd name="connsiteX8" fmla="*/ 258427 w 1530636"/>
              <a:gd name="connsiteY8" fmla="*/ 1073503 h 1272285"/>
              <a:gd name="connsiteX9" fmla="*/ 318062 w 1530636"/>
              <a:gd name="connsiteY9" fmla="*/ 1093381 h 1272285"/>
              <a:gd name="connsiteX10" fmla="*/ 397575 w 1530636"/>
              <a:gd name="connsiteY10" fmla="*/ 1133137 h 1272285"/>
              <a:gd name="connsiteX11" fmla="*/ 516844 w 1530636"/>
              <a:gd name="connsiteY11" fmla="*/ 1212650 h 1272285"/>
              <a:gd name="connsiteX12" fmla="*/ 695749 w 1530636"/>
              <a:gd name="connsiteY12" fmla="*/ 1252407 h 1272285"/>
              <a:gd name="connsiteX13" fmla="*/ 854775 w 1530636"/>
              <a:gd name="connsiteY13" fmla="*/ 1272285 h 1272285"/>
              <a:gd name="connsiteX14" fmla="*/ 1113192 w 1530636"/>
              <a:gd name="connsiteY14" fmla="*/ 1252407 h 1272285"/>
              <a:gd name="connsiteX15" fmla="*/ 1192705 w 1530636"/>
              <a:gd name="connsiteY15" fmla="*/ 1232529 h 1272285"/>
              <a:gd name="connsiteX16" fmla="*/ 1351731 w 1530636"/>
              <a:gd name="connsiteY16" fmla="*/ 1172894 h 1272285"/>
              <a:gd name="connsiteX17" fmla="*/ 1411366 w 1530636"/>
              <a:gd name="connsiteY17" fmla="*/ 1113259 h 1272285"/>
              <a:gd name="connsiteX18" fmla="*/ 1471001 w 1530636"/>
              <a:gd name="connsiteY18" fmla="*/ 1073503 h 1272285"/>
              <a:gd name="connsiteX19" fmla="*/ 1530636 w 1530636"/>
              <a:gd name="connsiteY19" fmla="*/ 934355 h 1272285"/>
              <a:gd name="connsiteX20" fmla="*/ 1490879 w 1530636"/>
              <a:gd name="connsiteY20" fmla="*/ 616303 h 1272285"/>
              <a:gd name="connsiteX21" fmla="*/ 1351731 w 1530636"/>
              <a:gd name="connsiteY21" fmla="*/ 437398 h 1272285"/>
              <a:gd name="connsiteX22" fmla="*/ 1232462 w 1530636"/>
              <a:gd name="connsiteY22" fmla="*/ 357885 h 1272285"/>
              <a:gd name="connsiteX23" fmla="*/ 1172827 w 1530636"/>
              <a:gd name="connsiteY23" fmla="*/ 318129 h 1272285"/>
              <a:gd name="connsiteX24" fmla="*/ 1033679 w 1530636"/>
              <a:gd name="connsiteY24" fmla="*/ 278372 h 1272285"/>
              <a:gd name="connsiteX25" fmla="*/ 954166 w 1530636"/>
              <a:gd name="connsiteY25" fmla="*/ 258494 h 1272285"/>
              <a:gd name="connsiteX26" fmla="*/ 894531 w 1530636"/>
              <a:gd name="connsiteY26" fmla="*/ 238616 h 1272285"/>
              <a:gd name="connsiteX27" fmla="*/ 815018 w 1530636"/>
              <a:gd name="connsiteY27" fmla="*/ 198859 h 1272285"/>
              <a:gd name="connsiteX28" fmla="*/ 655992 w 1530636"/>
              <a:gd name="connsiteY28" fmla="*/ 178981 h 1272285"/>
              <a:gd name="connsiteX29" fmla="*/ 377696 w 1530636"/>
              <a:gd name="connsiteY29" fmla="*/ 99468 h 1272285"/>
              <a:gd name="connsiteX30" fmla="*/ 278305 w 1530636"/>
              <a:gd name="connsiteY30" fmla="*/ 79590 h 1272285"/>
              <a:gd name="connsiteX31" fmla="*/ 218670 w 1530636"/>
              <a:gd name="connsiteY31" fmla="*/ 59711 h 1272285"/>
              <a:gd name="connsiteX32" fmla="*/ 119279 w 1530636"/>
              <a:gd name="connsiteY32" fmla="*/ 39833 h 1272285"/>
              <a:gd name="connsiteX33" fmla="*/ 39766 w 1530636"/>
              <a:gd name="connsiteY33" fmla="*/ 76 h 1272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530636" h="1272285">
                <a:moveTo>
                  <a:pt x="496966" y="159103"/>
                </a:moveTo>
                <a:cubicBezTo>
                  <a:pt x="385644" y="171472"/>
                  <a:pt x="319934" y="173543"/>
                  <a:pt x="218670" y="198859"/>
                </a:cubicBezTo>
                <a:cubicBezTo>
                  <a:pt x="198342" y="203941"/>
                  <a:pt x="178914" y="212111"/>
                  <a:pt x="159036" y="218737"/>
                </a:cubicBezTo>
                <a:cubicBezTo>
                  <a:pt x="139158" y="238615"/>
                  <a:pt x="120997" y="260375"/>
                  <a:pt x="99401" y="278372"/>
                </a:cubicBezTo>
                <a:cubicBezTo>
                  <a:pt x="81048" y="293667"/>
                  <a:pt x="52428" y="297870"/>
                  <a:pt x="39766" y="318129"/>
                </a:cubicBezTo>
                <a:cubicBezTo>
                  <a:pt x="17555" y="353666"/>
                  <a:pt x="9" y="437398"/>
                  <a:pt x="9" y="437398"/>
                </a:cubicBezTo>
                <a:cubicBezTo>
                  <a:pt x="1832" y="466564"/>
                  <a:pt x="-9883" y="715787"/>
                  <a:pt x="39766" y="815085"/>
                </a:cubicBezTo>
                <a:cubicBezTo>
                  <a:pt x="76780" y="889113"/>
                  <a:pt x="84207" y="868414"/>
                  <a:pt x="139157" y="934355"/>
                </a:cubicBezTo>
                <a:cubicBezTo>
                  <a:pt x="200955" y="1008513"/>
                  <a:pt x="160061" y="1003242"/>
                  <a:pt x="258427" y="1073503"/>
                </a:cubicBezTo>
                <a:cubicBezTo>
                  <a:pt x="275478" y="1085682"/>
                  <a:pt x="298803" y="1085127"/>
                  <a:pt x="318062" y="1093381"/>
                </a:cubicBezTo>
                <a:cubicBezTo>
                  <a:pt x="345299" y="1105054"/>
                  <a:pt x="372165" y="1117891"/>
                  <a:pt x="397575" y="1133137"/>
                </a:cubicBezTo>
                <a:cubicBezTo>
                  <a:pt x="438547" y="1157720"/>
                  <a:pt x="470490" y="1201061"/>
                  <a:pt x="516844" y="1212650"/>
                </a:cubicBezTo>
                <a:cubicBezTo>
                  <a:pt x="580168" y="1228482"/>
                  <a:pt x="630125" y="1242311"/>
                  <a:pt x="695749" y="1252407"/>
                </a:cubicBezTo>
                <a:cubicBezTo>
                  <a:pt x="748549" y="1260530"/>
                  <a:pt x="801766" y="1265659"/>
                  <a:pt x="854775" y="1272285"/>
                </a:cubicBezTo>
                <a:cubicBezTo>
                  <a:pt x="940914" y="1265659"/>
                  <a:pt x="1027390" y="1262501"/>
                  <a:pt x="1113192" y="1252407"/>
                </a:cubicBezTo>
                <a:cubicBezTo>
                  <a:pt x="1140325" y="1249215"/>
                  <a:pt x="1166436" y="1240034"/>
                  <a:pt x="1192705" y="1232529"/>
                </a:cubicBezTo>
                <a:cubicBezTo>
                  <a:pt x="1247230" y="1216950"/>
                  <a:pt x="1299233" y="1193893"/>
                  <a:pt x="1351731" y="1172894"/>
                </a:cubicBezTo>
                <a:cubicBezTo>
                  <a:pt x="1371609" y="1153016"/>
                  <a:pt x="1389770" y="1131256"/>
                  <a:pt x="1411366" y="1113259"/>
                </a:cubicBezTo>
                <a:cubicBezTo>
                  <a:pt x="1429719" y="1097965"/>
                  <a:pt x="1455707" y="1091856"/>
                  <a:pt x="1471001" y="1073503"/>
                </a:cubicBezTo>
                <a:cubicBezTo>
                  <a:pt x="1498292" y="1040754"/>
                  <a:pt x="1516827" y="975782"/>
                  <a:pt x="1530636" y="934355"/>
                </a:cubicBezTo>
                <a:cubicBezTo>
                  <a:pt x="1530001" y="926105"/>
                  <a:pt x="1533020" y="692157"/>
                  <a:pt x="1490879" y="616303"/>
                </a:cubicBezTo>
                <a:cubicBezTo>
                  <a:pt x="1458202" y="557484"/>
                  <a:pt x="1408422" y="481491"/>
                  <a:pt x="1351731" y="437398"/>
                </a:cubicBezTo>
                <a:cubicBezTo>
                  <a:pt x="1314015" y="408063"/>
                  <a:pt x="1272218" y="384389"/>
                  <a:pt x="1232462" y="357885"/>
                </a:cubicBezTo>
                <a:cubicBezTo>
                  <a:pt x="1212584" y="344633"/>
                  <a:pt x="1196004" y="323924"/>
                  <a:pt x="1172827" y="318129"/>
                </a:cubicBezTo>
                <a:cubicBezTo>
                  <a:pt x="924204" y="255971"/>
                  <a:pt x="1233343" y="335418"/>
                  <a:pt x="1033679" y="278372"/>
                </a:cubicBezTo>
                <a:cubicBezTo>
                  <a:pt x="1007410" y="270867"/>
                  <a:pt x="980435" y="265999"/>
                  <a:pt x="954166" y="258494"/>
                </a:cubicBezTo>
                <a:cubicBezTo>
                  <a:pt x="934019" y="252738"/>
                  <a:pt x="913790" y="246870"/>
                  <a:pt x="894531" y="238616"/>
                </a:cubicBezTo>
                <a:cubicBezTo>
                  <a:pt x="867294" y="226943"/>
                  <a:pt x="843766" y="206046"/>
                  <a:pt x="815018" y="198859"/>
                </a:cubicBezTo>
                <a:cubicBezTo>
                  <a:pt x="763192" y="185902"/>
                  <a:pt x="709001" y="185607"/>
                  <a:pt x="655992" y="178981"/>
                </a:cubicBezTo>
                <a:cubicBezTo>
                  <a:pt x="542311" y="141087"/>
                  <a:pt x="502506" y="124430"/>
                  <a:pt x="377696" y="99468"/>
                </a:cubicBezTo>
                <a:cubicBezTo>
                  <a:pt x="344566" y="92842"/>
                  <a:pt x="311083" y="87785"/>
                  <a:pt x="278305" y="79590"/>
                </a:cubicBezTo>
                <a:cubicBezTo>
                  <a:pt x="257977" y="74508"/>
                  <a:pt x="238998" y="64793"/>
                  <a:pt x="218670" y="59711"/>
                </a:cubicBezTo>
                <a:cubicBezTo>
                  <a:pt x="185892" y="51516"/>
                  <a:pt x="152409" y="46459"/>
                  <a:pt x="119279" y="39833"/>
                </a:cubicBezTo>
                <a:cubicBezTo>
                  <a:pt x="54131" y="-3599"/>
                  <a:pt x="83535" y="76"/>
                  <a:pt x="39766" y="76"/>
                </a:cubicBez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4082144" y="5225907"/>
            <a:ext cx="1496291" cy="646331"/>
          </a:xfrm>
          <a:prstGeom prst="rect">
            <a:avLst/>
          </a:prstGeom>
          <a:noFill/>
        </p:spPr>
        <p:txBody>
          <a:bodyPr wrap="square" rtlCol="0">
            <a:spAutoFit/>
          </a:bodyPr>
          <a:lstStyle/>
          <a:p>
            <a:pPr algn="ctr"/>
            <a:r>
              <a:rPr lang="en-US" dirty="0"/>
              <a:t>97 Fatalities in GA</a:t>
            </a:r>
          </a:p>
        </p:txBody>
      </p:sp>
    </p:spTree>
    <p:custDataLst>
      <p:tags r:id="rId1"/>
    </p:custDataLst>
    <p:extLst>
      <p:ext uri="{BB962C8B-B14F-4D97-AF65-F5344CB8AC3E}">
        <p14:creationId xmlns:p14="http://schemas.microsoft.com/office/powerpoint/2010/main" val="676644542"/>
      </p:ext>
    </p:extLst>
  </p:cSld>
  <p:clrMapOvr>
    <a:masterClrMapping/>
  </p:clrMapOvr>
  <mc:AlternateContent xmlns:mc="http://schemas.openxmlformats.org/markup-compatibility/2006" xmlns:p14="http://schemas.microsoft.com/office/powerpoint/2010/main">
    <mc:Choice Requires="p14">
      <p:transition spd="med" p14:dur="700" advTm="115409">
        <p:fade/>
      </p:transition>
    </mc:Choice>
    <mc:Fallback xmlns="">
      <p:transition spd="med" advTm="11540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197548" y="5267739"/>
            <a:ext cx="914400" cy="13119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653143" y="3944983"/>
            <a:ext cx="4258491" cy="1828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285967" y="592183"/>
            <a:ext cx="11906033" cy="5181600"/>
            <a:chOff x="285967" y="592183"/>
            <a:chExt cx="11906033" cy="5181600"/>
          </a:xfrm>
        </p:grpSpPr>
        <p:pic>
          <p:nvPicPr>
            <p:cNvPr id="3" name="Picture 2"/>
            <p:cNvPicPr>
              <a:picLocks noChangeAspect="1"/>
            </p:cNvPicPr>
            <p:nvPr/>
          </p:nvPicPr>
          <p:blipFill rotWithShape="1">
            <a:blip r:embed="rId3"/>
            <a:srcRect l="21025" t="38800" r="22683" b="17626"/>
            <a:stretch/>
          </p:blipFill>
          <p:spPr>
            <a:xfrm>
              <a:off x="285967" y="592183"/>
              <a:ext cx="11906033" cy="5181600"/>
            </a:xfrm>
            <a:prstGeom prst="rect">
              <a:avLst/>
            </a:prstGeom>
          </p:spPr>
        </p:pic>
        <p:sp>
          <p:nvSpPr>
            <p:cNvPr id="5" name="TextBox 4"/>
            <p:cNvSpPr txBox="1"/>
            <p:nvPr/>
          </p:nvSpPr>
          <p:spPr>
            <a:xfrm>
              <a:off x="1023257" y="3944983"/>
              <a:ext cx="1480458" cy="769441"/>
            </a:xfrm>
            <a:prstGeom prst="rect">
              <a:avLst/>
            </a:prstGeom>
            <a:solidFill>
              <a:schemeClr val="bg1"/>
            </a:solidFill>
          </p:spPr>
          <p:txBody>
            <a:bodyPr wrap="square" rtlCol="0">
              <a:spAutoFit/>
            </a:bodyPr>
            <a:lstStyle/>
            <a:p>
              <a:r>
                <a:rPr lang="en-US" sz="4400" dirty="0">
                  <a:solidFill>
                    <a:srgbClr val="FF0000"/>
                  </a:solidFill>
                </a:rPr>
                <a:t>70%</a:t>
              </a:r>
            </a:p>
          </p:txBody>
        </p:sp>
      </p:grpSp>
      <p:grpSp>
        <p:nvGrpSpPr>
          <p:cNvPr id="8" name="Group 7">
            <a:extLst>
              <a:ext uri="{FF2B5EF4-FFF2-40B4-BE49-F238E27FC236}">
                <a16:creationId xmlns:a16="http://schemas.microsoft.com/office/drawing/2014/main" id="{ECF2093B-C208-4070-A103-9E8047CB805C}"/>
              </a:ext>
            </a:extLst>
          </p:cNvPr>
          <p:cNvGrpSpPr/>
          <p:nvPr/>
        </p:nvGrpSpPr>
        <p:grpSpPr>
          <a:xfrm>
            <a:off x="156570" y="592182"/>
            <a:ext cx="11906033" cy="5181600"/>
            <a:chOff x="285967" y="592183"/>
            <a:chExt cx="11906033" cy="5181600"/>
          </a:xfrm>
        </p:grpSpPr>
        <p:pic>
          <p:nvPicPr>
            <p:cNvPr id="9" name="Picture 8">
              <a:extLst>
                <a:ext uri="{FF2B5EF4-FFF2-40B4-BE49-F238E27FC236}">
                  <a16:creationId xmlns:a16="http://schemas.microsoft.com/office/drawing/2014/main" id="{1527AAEC-B0DD-46E6-8775-4B06A1D24C0A}"/>
                </a:ext>
              </a:extLst>
            </p:cNvPr>
            <p:cNvPicPr>
              <a:picLocks noChangeAspect="1"/>
            </p:cNvPicPr>
            <p:nvPr/>
          </p:nvPicPr>
          <p:blipFill rotWithShape="1">
            <a:blip r:embed="rId3"/>
            <a:srcRect l="21025" t="38800" r="22683" b="17626"/>
            <a:stretch/>
          </p:blipFill>
          <p:spPr>
            <a:xfrm>
              <a:off x="285967" y="592183"/>
              <a:ext cx="11906033" cy="5181600"/>
            </a:xfrm>
            <a:prstGeom prst="rect">
              <a:avLst/>
            </a:prstGeom>
          </p:spPr>
        </p:pic>
        <p:sp>
          <p:nvSpPr>
            <p:cNvPr id="10" name="TextBox 9">
              <a:extLst>
                <a:ext uri="{FF2B5EF4-FFF2-40B4-BE49-F238E27FC236}">
                  <a16:creationId xmlns:a16="http://schemas.microsoft.com/office/drawing/2014/main" id="{E3FC82A4-649A-4CEC-84EF-80AD487610AB}"/>
                </a:ext>
              </a:extLst>
            </p:cNvPr>
            <p:cNvSpPr txBox="1"/>
            <p:nvPr/>
          </p:nvSpPr>
          <p:spPr>
            <a:xfrm>
              <a:off x="1023257" y="3944983"/>
              <a:ext cx="1480458" cy="769441"/>
            </a:xfrm>
            <a:prstGeom prst="rect">
              <a:avLst/>
            </a:prstGeom>
            <a:solidFill>
              <a:schemeClr val="bg1"/>
            </a:solidFill>
          </p:spPr>
          <p:txBody>
            <a:bodyPr wrap="square" rtlCol="0">
              <a:spAutoFit/>
            </a:bodyPr>
            <a:lstStyle/>
            <a:p>
              <a:r>
                <a:rPr lang="en-US" sz="4400" dirty="0">
                  <a:solidFill>
                    <a:srgbClr val="FF0000"/>
                  </a:solidFill>
                </a:rPr>
                <a:t>70%</a:t>
              </a:r>
            </a:p>
          </p:txBody>
        </p:sp>
      </p:grpSp>
    </p:spTree>
    <p:extLst>
      <p:ext uri="{BB962C8B-B14F-4D97-AF65-F5344CB8AC3E}">
        <p14:creationId xmlns:p14="http://schemas.microsoft.com/office/powerpoint/2010/main" val="2485308910"/>
      </p:ext>
    </p:extLst>
  </p:cSld>
  <p:clrMapOvr>
    <a:masterClrMapping/>
  </p:clrMapOvr>
  <mc:AlternateContent xmlns:mc="http://schemas.openxmlformats.org/markup-compatibility/2006" xmlns:p14="http://schemas.microsoft.com/office/powerpoint/2010/main">
    <mc:Choice Requires="p14">
      <p:transition spd="med" p14:dur="700" advTm="144668">
        <p:fade/>
      </p:transition>
    </mc:Choice>
    <mc:Fallback xmlns="">
      <p:transition spd="med" advTm="144668">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9783" y="186738"/>
            <a:ext cx="10515600" cy="1325563"/>
          </a:xfrm>
        </p:spPr>
        <p:txBody>
          <a:bodyPr/>
          <a:lstStyle/>
          <a:p>
            <a:r>
              <a:rPr lang="en-US" dirty="0"/>
              <a:t>Abuse &amp; Neglect in Georgia</a:t>
            </a:r>
          </a:p>
        </p:txBody>
      </p:sp>
      <p:sp>
        <p:nvSpPr>
          <p:cNvPr id="3" name="TextBox 2"/>
          <p:cNvSpPr txBox="1"/>
          <p:nvPr/>
        </p:nvSpPr>
        <p:spPr>
          <a:xfrm>
            <a:off x="838200" y="1253364"/>
            <a:ext cx="8027504" cy="5158335"/>
          </a:xfrm>
          <a:prstGeom prst="rect">
            <a:avLst/>
          </a:prstGeom>
          <a:noFill/>
        </p:spPr>
        <p:txBody>
          <a:bodyPr wrap="square" rtlCol="0">
            <a:spAutoFit/>
          </a:bodyPr>
          <a:lstStyle/>
          <a:p>
            <a:pPr marL="285750" indent="-285750">
              <a:lnSpc>
                <a:spcPct val="130000"/>
              </a:lnSpc>
              <a:buFont typeface="Arial" panose="020B0604020202020204" pitchFamily="34" charset="0"/>
              <a:buChar char="•"/>
            </a:pPr>
            <a:r>
              <a:rPr lang="en-US" sz="2600" dirty="0"/>
              <a:t>70% of maltreatment related child deaths are in children under 3 years old</a:t>
            </a:r>
          </a:p>
          <a:p>
            <a:pPr marL="285750" indent="-285750">
              <a:lnSpc>
                <a:spcPct val="130000"/>
              </a:lnSpc>
              <a:buFont typeface="Arial" panose="020B0604020202020204" pitchFamily="34" charset="0"/>
              <a:buChar char="•"/>
            </a:pPr>
            <a:r>
              <a:rPr lang="en-US" sz="2600" dirty="0"/>
              <a:t>The leading cause of death in children under 1 year old is ___________ </a:t>
            </a:r>
          </a:p>
          <a:p>
            <a:pPr marL="285750" indent="-285750">
              <a:buFont typeface="Arial" panose="020B0604020202020204" pitchFamily="34" charset="0"/>
              <a:buChar char="•"/>
            </a:pPr>
            <a:endParaRPr lang="en-US" sz="2800" b="1" dirty="0"/>
          </a:p>
          <a:p>
            <a:pPr marL="285750" indent="-285750">
              <a:buFont typeface="Arial" panose="020B0604020202020204" pitchFamily="34" charset="0"/>
              <a:buChar char="•"/>
            </a:pPr>
            <a:endParaRPr lang="en-US" sz="2800" b="1" dirty="0"/>
          </a:p>
          <a:p>
            <a:pPr marL="285750" indent="-285750">
              <a:buFont typeface="Arial" panose="020B0604020202020204" pitchFamily="34" charset="0"/>
              <a:buChar char="•"/>
            </a:pPr>
            <a:endParaRPr lang="en-US" sz="2800" b="1" dirty="0"/>
          </a:p>
          <a:p>
            <a:pPr marL="285750" indent="-285750">
              <a:buFont typeface="Arial" panose="020B0604020202020204" pitchFamily="34" charset="0"/>
              <a:buChar char="•"/>
            </a:pPr>
            <a:r>
              <a:rPr lang="en-US" sz="2800" b="1" dirty="0"/>
              <a:t>About </a:t>
            </a:r>
            <a:r>
              <a:rPr lang="en-US" sz="2800" b="1" dirty="0">
                <a:solidFill>
                  <a:srgbClr val="FF0000"/>
                </a:solidFill>
              </a:rPr>
              <a:t>80% </a:t>
            </a:r>
            <a:r>
              <a:rPr lang="en-US" sz="2800" b="1" dirty="0"/>
              <a:t>of perpetrators are the child’s biological parent(s)</a:t>
            </a:r>
          </a:p>
          <a:p>
            <a:pPr marL="285750" indent="-285750">
              <a:buFont typeface="Arial" panose="020B0604020202020204" pitchFamily="34" charset="0"/>
              <a:buChar char="•"/>
            </a:pPr>
            <a:r>
              <a:rPr lang="en-US" sz="2800" b="1" dirty="0"/>
              <a:t>The majority of abuse takes place inside the home</a:t>
            </a:r>
          </a:p>
          <a:p>
            <a:pPr marL="285750" indent="-285750">
              <a:buFont typeface="Arial" panose="020B0604020202020204" pitchFamily="34" charset="0"/>
              <a:buChar char="•"/>
            </a:pPr>
            <a:endParaRPr lang="en-US" sz="2600" dirty="0"/>
          </a:p>
        </p:txBody>
      </p:sp>
      <p:sp>
        <p:nvSpPr>
          <p:cNvPr id="4" name="TextBox 3"/>
          <p:cNvSpPr txBox="1"/>
          <p:nvPr/>
        </p:nvSpPr>
        <p:spPr>
          <a:xfrm>
            <a:off x="1432891" y="2807838"/>
            <a:ext cx="3419061" cy="769441"/>
          </a:xfrm>
          <a:prstGeom prst="rect">
            <a:avLst/>
          </a:prstGeom>
          <a:noFill/>
        </p:spPr>
        <p:txBody>
          <a:bodyPr wrap="square" rtlCol="0">
            <a:spAutoFit/>
          </a:bodyPr>
          <a:lstStyle/>
          <a:p>
            <a:r>
              <a:rPr lang="en-US" sz="2600" b="1" dirty="0">
                <a:solidFill>
                  <a:srgbClr val="FF0000"/>
                </a:solidFill>
              </a:rPr>
              <a:t>sleep related </a:t>
            </a:r>
          </a:p>
          <a:p>
            <a:endParaRPr lang="en-US" dirty="0"/>
          </a:p>
        </p:txBody>
      </p:sp>
      <p:pic>
        <p:nvPicPr>
          <p:cNvPr id="6" name="Picture 5"/>
          <p:cNvPicPr>
            <a:picLocks noChangeAspect="1"/>
          </p:cNvPicPr>
          <p:nvPr/>
        </p:nvPicPr>
        <p:blipFill>
          <a:blip r:embed="rId4"/>
          <a:stretch>
            <a:fillRect/>
          </a:stretch>
        </p:blipFill>
        <p:spPr>
          <a:xfrm>
            <a:off x="9124121" y="4130270"/>
            <a:ext cx="2292282" cy="2222395"/>
          </a:xfrm>
          <a:prstGeom prst="rect">
            <a:avLst/>
          </a:prstGeom>
        </p:spPr>
      </p:pic>
    </p:spTree>
    <p:custDataLst>
      <p:tags r:id="rId1"/>
    </p:custDataLst>
    <p:extLst>
      <p:ext uri="{BB962C8B-B14F-4D97-AF65-F5344CB8AC3E}">
        <p14:creationId xmlns:p14="http://schemas.microsoft.com/office/powerpoint/2010/main" val="1710702244"/>
      </p:ext>
    </p:extLst>
  </p:cSld>
  <p:clrMapOvr>
    <a:masterClrMapping/>
  </p:clrMapOvr>
  <mc:AlternateContent xmlns:mc="http://schemas.openxmlformats.org/markup-compatibility/2006" xmlns:p14="http://schemas.microsoft.com/office/powerpoint/2010/main">
    <mc:Choice Requires="p14">
      <p:transition spd="med" p14:dur="700" advTm="262681">
        <p:fade/>
      </p:transition>
    </mc:Choice>
    <mc:Fallback xmlns="">
      <p:transition spd="med" advTm="26268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Parental &amp; Family Factors</a:t>
            </a:r>
          </a:p>
        </p:txBody>
      </p:sp>
      <p:sp>
        <p:nvSpPr>
          <p:cNvPr id="3" name="Content Placeholder 2"/>
          <p:cNvSpPr>
            <a:spLocks noGrp="1"/>
          </p:cNvSpPr>
          <p:nvPr>
            <p:ph idx="1"/>
          </p:nvPr>
        </p:nvSpPr>
        <p:spPr>
          <a:xfrm>
            <a:off x="838200" y="1447800"/>
            <a:ext cx="10515600" cy="4729163"/>
          </a:xfrm>
        </p:spPr>
        <p:txBody>
          <a:bodyPr>
            <a:normAutofit fontScale="92500" lnSpcReduction="10000"/>
          </a:bodyPr>
          <a:lstStyle/>
          <a:p>
            <a:r>
              <a:rPr lang="en-US" dirty="0"/>
              <a:t>Maturity level of parent/ caregiver</a:t>
            </a:r>
          </a:p>
          <a:p>
            <a:r>
              <a:rPr lang="en-US" dirty="0"/>
              <a:t>Unrealistic expectations of child</a:t>
            </a:r>
          </a:p>
          <a:p>
            <a:r>
              <a:rPr lang="en-US" dirty="0"/>
              <a:t>Social isolation</a:t>
            </a:r>
          </a:p>
          <a:p>
            <a:r>
              <a:rPr lang="en-US" dirty="0"/>
              <a:t>Unmet emotional needs</a:t>
            </a:r>
          </a:p>
          <a:p>
            <a:r>
              <a:rPr lang="en-US" dirty="0"/>
              <a:t>Frequent crisis</a:t>
            </a:r>
          </a:p>
          <a:p>
            <a:r>
              <a:rPr lang="en-US" dirty="0"/>
              <a:t>Poor childhood experiences</a:t>
            </a:r>
          </a:p>
          <a:p>
            <a:r>
              <a:rPr lang="en-US" dirty="0"/>
              <a:t>Drug or alcohol problems</a:t>
            </a:r>
          </a:p>
          <a:p>
            <a:r>
              <a:rPr lang="en-US" dirty="0"/>
              <a:t>Mental illnesses</a:t>
            </a:r>
          </a:p>
          <a:p>
            <a:r>
              <a:rPr lang="en-US" dirty="0"/>
              <a:t>Poor family boundaries</a:t>
            </a:r>
          </a:p>
          <a:p>
            <a:r>
              <a:rPr lang="en-US" dirty="0"/>
              <a:t>Dangerous home environment </a:t>
            </a:r>
          </a:p>
        </p:txBody>
      </p:sp>
    </p:spTree>
    <p:extLst>
      <p:ext uri="{BB962C8B-B14F-4D97-AF65-F5344CB8AC3E}">
        <p14:creationId xmlns:p14="http://schemas.microsoft.com/office/powerpoint/2010/main" val="3943195657"/>
      </p:ext>
    </p:extLst>
  </p:cSld>
  <p:clrMapOvr>
    <a:masterClrMapping/>
  </p:clrMapOvr>
  <mc:AlternateContent xmlns:mc="http://schemas.openxmlformats.org/markup-compatibility/2006" xmlns:p14="http://schemas.microsoft.com/office/powerpoint/2010/main">
    <mc:Choice Requires="p14">
      <p:transition spd="med" p14:dur="700" advTm="91907">
        <p:fade/>
      </p:transition>
    </mc:Choice>
    <mc:Fallback xmlns="">
      <p:transition spd="med" advTm="91907">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of Child Maltreatment</a:t>
            </a:r>
          </a:p>
        </p:txBody>
      </p:sp>
      <p:pic>
        <p:nvPicPr>
          <p:cNvPr id="4" name="Picture 3" descr="https://d3pl14o4ufnhvd.cloudfront.net/v2/uploads/014f9a82-e376-4a0e-9453-3edd5adbb1a5/ecf8604ed3c5ab539ba9bf51f0c16d0941022aa7_original.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2520620"/>
            <a:ext cx="984835" cy="1028449"/>
          </a:xfrm>
          <a:prstGeom prst="rect">
            <a:avLst/>
          </a:prstGeom>
          <a:noFill/>
          <a:ln>
            <a:noFill/>
          </a:ln>
        </p:spPr>
      </p:pic>
      <p:sp>
        <p:nvSpPr>
          <p:cNvPr id="5" name="TextBox 4"/>
          <p:cNvSpPr txBox="1"/>
          <p:nvPr/>
        </p:nvSpPr>
        <p:spPr>
          <a:xfrm>
            <a:off x="1823035" y="2603958"/>
            <a:ext cx="7194884" cy="861774"/>
          </a:xfrm>
          <a:prstGeom prst="rect">
            <a:avLst/>
          </a:prstGeom>
          <a:noFill/>
        </p:spPr>
        <p:txBody>
          <a:bodyPr wrap="square" rtlCol="0">
            <a:spAutoFit/>
          </a:bodyPr>
          <a:lstStyle/>
          <a:p>
            <a:r>
              <a:rPr lang="en-US" sz="2500" dirty="0"/>
              <a:t>The estimated annual cost of child abuse and neglect in Georgia in </a:t>
            </a:r>
            <a:r>
              <a:rPr lang="en-US" sz="2500" dirty="0" smtClean="0"/>
              <a:t>2015 is approximately $18 billion. </a:t>
            </a:r>
            <a:endParaRPr lang="en-US" sz="2500" dirty="0"/>
          </a:p>
        </p:txBody>
      </p:sp>
      <p:pic>
        <p:nvPicPr>
          <p:cNvPr id="7" name="Picture 6"/>
          <p:cNvPicPr>
            <a:picLocks noChangeAspect="1"/>
          </p:cNvPicPr>
          <p:nvPr/>
        </p:nvPicPr>
        <p:blipFill>
          <a:blip r:embed="rId4"/>
          <a:stretch>
            <a:fillRect/>
          </a:stretch>
        </p:blipFill>
        <p:spPr>
          <a:xfrm>
            <a:off x="8245417" y="3985946"/>
            <a:ext cx="1233330" cy="2032297"/>
          </a:xfrm>
          <a:prstGeom prst="rect">
            <a:avLst/>
          </a:prstGeom>
        </p:spPr>
      </p:pic>
      <p:sp>
        <p:nvSpPr>
          <p:cNvPr id="8" name="Rectangle 7"/>
          <p:cNvSpPr/>
          <p:nvPr/>
        </p:nvSpPr>
        <p:spPr>
          <a:xfrm>
            <a:off x="2372477" y="4114645"/>
            <a:ext cx="6096000" cy="1903598"/>
          </a:xfrm>
          <a:prstGeom prst="rect">
            <a:avLst/>
          </a:prstGeom>
        </p:spPr>
        <p:txBody>
          <a:bodyPr>
            <a:spAutoFit/>
          </a:bodyPr>
          <a:lstStyle/>
          <a:p>
            <a:pPr algn="ctr">
              <a:lnSpc>
                <a:spcPct val="107000"/>
              </a:lnSpc>
            </a:pPr>
            <a:r>
              <a:rPr lang="en-US" sz="2500" dirty="0">
                <a:solidFill>
                  <a:srgbClr val="FF0000"/>
                </a:solidFill>
                <a:latin typeface="Adobe Heiti Std R"/>
                <a:ea typeface="Calibri" panose="020F0502020204030204" pitchFamily="34" charset="0"/>
                <a:cs typeface="Times New Roman" panose="02020603050405020304" pitchFamily="18" charset="0"/>
              </a:rPr>
              <a:t>The total </a:t>
            </a:r>
            <a:r>
              <a:rPr lang="en-US" sz="2500" dirty="0" smtClean="0">
                <a:solidFill>
                  <a:srgbClr val="FF0000"/>
                </a:solidFill>
                <a:latin typeface="Adobe Heiti Std R"/>
                <a:ea typeface="Calibri" panose="020F0502020204030204" pitchFamily="34" charset="0"/>
                <a:cs typeface="Times New Roman" panose="02020603050405020304" pitchFamily="18" charset="0"/>
              </a:rPr>
              <a:t>lifetime cost for</a:t>
            </a:r>
            <a:endParaRPr lang="en-US" sz="25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3500" dirty="0">
                <a:latin typeface="Adobe Heiti Std R"/>
                <a:ea typeface="Calibri" panose="020F0502020204030204" pitchFamily="34" charset="0"/>
                <a:cs typeface="Times New Roman" panose="02020603050405020304" pitchFamily="18" charset="0"/>
              </a:rPr>
              <a:t>ONE</a:t>
            </a:r>
            <a:endParaRPr lang="en-US" sz="35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pPr>
            <a:r>
              <a:rPr lang="en-US" sz="2500" dirty="0">
                <a:solidFill>
                  <a:srgbClr val="FF0000"/>
                </a:solidFill>
                <a:latin typeface="Adobe Heiti Std R"/>
                <a:ea typeface="Calibri" panose="020F0502020204030204" pitchFamily="34" charset="0"/>
                <a:cs typeface="Times New Roman" panose="02020603050405020304" pitchFamily="18" charset="0"/>
              </a:rPr>
              <a:t>abused or neglected child in the United States </a:t>
            </a:r>
            <a:r>
              <a:rPr lang="en-US" sz="2500" dirty="0" smtClean="0">
                <a:solidFill>
                  <a:srgbClr val="FF0000"/>
                </a:solidFill>
                <a:latin typeface="Adobe Heiti Std R"/>
                <a:ea typeface="Calibri" panose="020F0502020204030204" pitchFamily="34" charset="0"/>
                <a:cs typeface="Times New Roman" panose="02020603050405020304" pitchFamily="18" charset="0"/>
              </a:rPr>
              <a:t>$830,928.</a:t>
            </a:r>
            <a:endParaRPr lang="en-US" sz="2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p:cNvSpPr txBox="1"/>
          <p:nvPr/>
        </p:nvSpPr>
        <p:spPr>
          <a:xfrm>
            <a:off x="838200" y="1451778"/>
            <a:ext cx="10846718" cy="861774"/>
          </a:xfrm>
          <a:prstGeom prst="rect">
            <a:avLst/>
          </a:prstGeom>
          <a:noFill/>
        </p:spPr>
        <p:txBody>
          <a:bodyPr wrap="square" rtlCol="0">
            <a:spAutoFit/>
          </a:bodyPr>
          <a:lstStyle/>
          <a:p>
            <a:r>
              <a:rPr lang="en-US" sz="2500" dirty="0" smtClean="0"/>
              <a:t>The national estimated total cost of </a:t>
            </a:r>
            <a:r>
              <a:rPr lang="en-US" sz="2500" b="1" dirty="0" smtClean="0">
                <a:solidFill>
                  <a:schemeClr val="accent1">
                    <a:lumMod val="75000"/>
                  </a:schemeClr>
                </a:solidFill>
              </a:rPr>
              <a:t>substantiated child maltreatment</a:t>
            </a:r>
            <a:r>
              <a:rPr lang="en-US" sz="2500" dirty="0" smtClean="0"/>
              <a:t> from 2015 is more than $428 Billion. </a:t>
            </a:r>
            <a:endParaRPr lang="en-US" sz="2500" dirty="0"/>
          </a:p>
        </p:txBody>
      </p:sp>
    </p:spTree>
    <p:extLst>
      <p:ext uri="{BB962C8B-B14F-4D97-AF65-F5344CB8AC3E}">
        <p14:creationId xmlns:p14="http://schemas.microsoft.com/office/powerpoint/2010/main" val="2475637372"/>
      </p:ext>
    </p:extLst>
  </p:cSld>
  <p:clrMapOvr>
    <a:masterClrMapping/>
  </p:clrMapOvr>
  <mc:AlternateContent xmlns:mc="http://schemas.openxmlformats.org/markup-compatibility/2006" xmlns:p14="http://schemas.microsoft.com/office/powerpoint/2010/main">
    <mc:Choice Requires="p14">
      <p:transition spd="med" p14:dur="700" advTm="135953">
        <p:fade/>
      </p:transition>
    </mc:Choice>
    <mc:Fallback xmlns="">
      <p:transition spd="med" advTm="135953">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363200" cy="4568825"/>
          </a:xfrm>
        </p:spPr>
        <p:txBody>
          <a:bodyPr>
            <a:normAutofit/>
          </a:bodyPr>
          <a:lstStyle/>
          <a:p>
            <a:r>
              <a:rPr lang="en-US" sz="8000" dirty="0"/>
              <a:t>Recognizing </a:t>
            </a:r>
            <a:br>
              <a:rPr lang="en-US" sz="8000" dirty="0"/>
            </a:br>
            <a:r>
              <a:rPr lang="en-US" sz="8000" dirty="0"/>
              <a:t>Child Maltreatment</a:t>
            </a:r>
          </a:p>
        </p:txBody>
      </p:sp>
    </p:spTree>
    <p:extLst>
      <p:ext uri="{BB962C8B-B14F-4D97-AF65-F5344CB8AC3E}">
        <p14:creationId xmlns:p14="http://schemas.microsoft.com/office/powerpoint/2010/main" val="241883585"/>
      </p:ext>
    </p:extLst>
  </p:cSld>
  <p:clrMapOvr>
    <a:masterClrMapping/>
  </p:clrMapOvr>
  <mc:AlternateContent xmlns:mc="http://schemas.openxmlformats.org/markup-compatibility/2006" xmlns:p14="http://schemas.microsoft.com/office/powerpoint/2010/main">
    <mc:Choice Requires="p14">
      <p:transition spd="med" p14:dur="700" advTm="37398">
        <p:fade/>
      </p:transition>
    </mc:Choice>
    <mc:Fallback xmlns="">
      <p:transition spd="med" advTm="37398">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Georgia define abuse?</a:t>
            </a:r>
          </a:p>
        </p:txBody>
      </p:sp>
      <p:sp>
        <p:nvSpPr>
          <p:cNvPr id="3" name="Content Placeholder 2"/>
          <p:cNvSpPr>
            <a:spLocks noGrp="1"/>
          </p:cNvSpPr>
          <p:nvPr>
            <p:ph idx="1"/>
          </p:nvPr>
        </p:nvSpPr>
        <p:spPr>
          <a:xfrm>
            <a:off x="593434" y="1690688"/>
            <a:ext cx="10515600" cy="4351338"/>
          </a:xfrm>
        </p:spPr>
        <p:txBody>
          <a:bodyPr>
            <a:noAutofit/>
          </a:bodyPr>
          <a:lstStyle/>
          <a:p>
            <a:pPr marL="0" lvl="0" indent="0">
              <a:buNone/>
            </a:pPr>
            <a:r>
              <a:rPr lang="en-US" altLang="en-US" sz="2500" dirty="0">
                <a:latin typeface="Arial" panose="020B0604020202020204" pitchFamily="34" charset="0"/>
                <a:hlinkClick r:id="rId3"/>
              </a:rPr>
              <a:t>O.C.G.A. § 15-11-2 (2) (A) (2015)</a:t>
            </a:r>
            <a:r>
              <a:rPr lang="en-US" altLang="en-US" sz="2500" dirty="0">
                <a:latin typeface="Arial" panose="020B0604020202020204" pitchFamily="34" charset="0"/>
              </a:rPr>
              <a:t> </a:t>
            </a:r>
            <a:r>
              <a:rPr lang="en-US" sz="2500" dirty="0"/>
              <a:t>Any non-accidental physical injury or physical injury which is inconsistent with the explanation given for it suffered by a child as the result of the acts or omissions of a person responsible for the care of a child.</a:t>
            </a:r>
          </a:p>
          <a:p>
            <a:pPr marL="0" indent="0">
              <a:buNone/>
            </a:pPr>
            <a:endParaRPr lang="en-US" sz="2500" dirty="0"/>
          </a:p>
          <a:p>
            <a:pPr marL="0" indent="0">
              <a:buNone/>
            </a:pPr>
            <a:r>
              <a:rPr lang="en-US" sz="2500" dirty="0"/>
              <a:t>Expanded Definition</a:t>
            </a:r>
          </a:p>
          <a:p>
            <a:pPr marL="0" indent="0">
              <a:buNone/>
            </a:pPr>
            <a:r>
              <a:rPr lang="en-US" sz="2500" dirty="0"/>
              <a:t>“Physical injury or death inflicted upon a child by a parent or caretaker thereof by other than accidental means; provided, however, physical forms of discipline may be used as long as there is no physical injury to the child…”</a:t>
            </a:r>
          </a:p>
          <a:p>
            <a:pPr lvl="0"/>
            <a:r>
              <a:rPr lang="en-US" altLang="en-US" sz="2500" dirty="0">
                <a:solidFill>
                  <a:srgbClr val="FF0000"/>
                </a:solidFill>
                <a:latin typeface="Arial" panose="020B0604020202020204" pitchFamily="34" charset="0"/>
                <a:hlinkClick r:id="rId4"/>
              </a:rPr>
              <a:t>O.C.G.A. § 19-7-5 (2016)</a:t>
            </a:r>
            <a:endParaRPr lang="en-US" sz="2500" dirty="0"/>
          </a:p>
        </p:txBody>
      </p:sp>
    </p:spTree>
    <p:extLst>
      <p:ext uri="{BB962C8B-B14F-4D97-AF65-F5344CB8AC3E}">
        <p14:creationId xmlns:p14="http://schemas.microsoft.com/office/powerpoint/2010/main" val="165980888"/>
      </p:ext>
    </p:extLst>
  </p:cSld>
  <p:clrMapOvr>
    <a:masterClrMapping/>
  </p:clrMapOvr>
  <mc:AlternateContent xmlns:mc="http://schemas.openxmlformats.org/markup-compatibility/2006" xmlns:p14="http://schemas.microsoft.com/office/powerpoint/2010/main">
    <mc:Choice Requires="p14">
      <p:transition spd="med" p14:dur="700" advTm="66522">
        <p:fade/>
      </p:transition>
    </mc:Choice>
    <mc:Fallback xmlns="">
      <p:transition spd="med" advTm="66522">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Physical Abuse- </a:t>
            </a:r>
            <a:br>
              <a:rPr lang="en-US" dirty="0"/>
            </a:br>
            <a:r>
              <a:rPr lang="en-US" dirty="0">
                <a:solidFill>
                  <a:prstClr val="black"/>
                </a:solidFill>
              </a:rPr>
              <a:t>Non-accidental physical injury of a child</a:t>
            </a:r>
            <a:endParaRPr lang="en-US" dirty="0"/>
          </a:p>
        </p:txBody>
      </p:sp>
      <p:sp>
        <p:nvSpPr>
          <p:cNvPr id="4" name="TextBox 3"/>
          <p:cNvSpPr txBox="1"/>
          <p:nvPr/>
        </p:nvSpPr>
        <p:spPr>
          <a:xfrm>
            <a:off x="612250" y="1820849"/>
            <a:ext cx="4023360" cy="3816429"/>
          </a:xfrm>
          <a:prstGeom prst="rect">
            <a:avLst/>
          </a:prstGeom>
          <a:noFill/>
        </p:spPr>
        <p:txBody>
          <a:bodyPr wrap="square" rtlCol="0">
            <a:spAutoFit/>
          </a:bodyPr>
          <a:lstStyle/>
          <a:p>
            <a:r>
              <a:rPr lang="en-US" sz="2800" b="1" dirty="0"/>
              <a:t>PHYSICAL INDICATORS</a:t>
            </a:r>
          </a:p>
          <a:p>
            <a:r>
              <a:rPr lang="en-US" sz="2800" dirty="0"/>
              <a:t>• Unexplained bruises and welts</a:t>
            </a:r>
          </a:p>
          <a:p>
            <a:r>
              <a:rPr lang="en-US" sz="2800" dirty="0"/>
              <a:t>• Unexplained burns</a:t>
            </a:r>
          </a:p>
          <a:p>
            <a:r>
              <a:rPr lang="en-US" sz="2800" dirty="0"/>
              <a:t>• Unexplained fractures /dislocations</a:t>
            </a:r>
          </a:p>
          <a:p>
            <a:r>
              <a:rPr lang="en-US" sz="2800" dirty="0"/>
              <a:t>• Bald patches on the scalp</a:t>
            </a:r>
          </a:p>
          <a:p>
            <a:endParaRPr lang="en-US" dirty="0"/>
          </a:p>
        </p:txBody>
      </p:sp>
      <p:sp>
        <p:nvSpPr>
          <p:cNvPr id="5" name="TextBox 4"/>
          <p:cNvSpPr txBox="1"/>
          <p:nvPr/>
        </p:nvSpPr>
        <p:spPr>
          <a:xfrm>
            <a:off x="5693134" y="1820849"/>
            <a:ext cx="5327374" cy="3816429"/>
          </a:xfrm>
          <a:prstGeom prst="rect">
            <a:avLst/>
          </a:prstGeom>
          <a:noFill/>
        </p:spPr>
        <p:txBody>
          <a:bodyPr wrap="square" rtlCol="0">
            <a:spAutoFit/>
          </a:bodyPr>
          <a:lstStyle/>
          <a:p>
            <a:r>
              <a:rPr lang="en-US" sz="2800" b="1" dirty="0"/>
              <a:t>BEHAVIORAL INDICATORS</a:t>
            </a:r>
          </a:p>
          <a:p>
            <a:r>
              <a:rPr lang="en-US" sz="2800" dirty="0"/>
              <a:t>• Feels deserving of punishment</a:t>
            </a:r>
          </a:p>
          <a:p>
            <a:r>
              <a:rPr lang="en-US" sz="2800" dirty="0"/>
              <a:t>• Wary of adult/physical contact</a:t>
            </a:r>
          </a:p>
          <a:p>
            <a:r>
              <a:rPr lang="en-US" sz="2800" dirty="0"/>
              <a:t>• Frightened of parents/afraid to go home</a:t>
            </a:r>
          </a:p>
          <a:p>
            <a:r>
              <a:rPr lang="en-US" sz="2800" dirty="0"/>
              <a:t>• Self-destructive behaviors</a:t>
            </a:r>
          </a:p>
          <a:p>
            <a:r>
              <a:rPr lang="en-US" sz="2800" dirty="0"/>
              <a:t>• Wears clothing to cover body –</a:t>
            </a:r>
          </a:p>
          <a:p>
            <a:r>
              <a:rPr lang="en-US" sz="2800" dirty="0"/>
              <a:t>inappropriate for weather</a:t>
            </a:r>
          </a:p>
          <a:p>
            <a:endParaRPr lang="en-US" dirty="0"/>
          </a:p>
        </p:txBody>
      </p:sp>
    </p:spTree>
    <p:extLst>
      <p:ext uri="{BB962C8B-B14F-4D97-AF65-F5344CB8AC3E}">
        <p14:creationId xmlns:p14="http://schemas.microsoft.com/office/powerpoint/2010/main" val="1927452162"/>
      </p:ext>
    </p:extLst>
  </p:cSld>
  <p:clrMapOvr>
    <a:masterClrMapping/>
  </p:clrMapOvr>
  <mc:AlternateContent xmlns:mc="http://schemas.openxmlformats.org/markup-compatibility/2006" xmlns:p14="http://schemas.microsoft.com/office/powerpoint/2010/main">
    <mc:Choice Requires="p14">
      <p:transition spd="med" p14:dur="700" advTm="87889">
        <p:fade/>
      </p:transition>
    </mc:Choice>
    <mc:Fallback xmlns="">
      <p:transition spd="med" advTm="87889">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Physical Abuse</a:t>
            </a:r>
          </a:p>
        </p:txBody>
      </p:sp>
      <p:sp>
        <p:nvSpPr>
          <p:cNvPr id="3" name="Content Placeholder 2"/>
          <p:cNvSpPr>
            <a:spLocks noGrp="1"/>
          </p:cNvSpPr>
          <p:nvPr>
            <p:ph idx="1"/>
          </p:nvPr>
        </p:nvSpPr>
        <p:spPr/>
        <p:txBody>
          <a:bodyPr/>
          <a:lstStyle/>
          <a:p>
            <a:r>
              <a:rPr lang="en-US" dirty="0"/>
              <a:t>Bruises </a:t>
            </a:r>
          </a:p>
          <a:p>
            <a:pPr lvl="1"/>
            <a:r>
              <a:rPr lang="en-US" dirty="0"/>
              <a:t>unexplained or have conflicting explanations </a:t>
            </a:r>
          </a:p>
          <a:p>
            <a:pPr lvl="1"/>
            <a:r>
              <a:rPr lang="en-US" dirty="0"/>
              <a:t>Not logical with age of child</a:t>
            </a:r>
          </a:p>
          <a:p>
            <a:pPr lvl="1"/>
            <a:r>
              <a:rPr lang="en-US" dirty="0"/>
              <a:t>Various stages of healing</a:t>
            </a:r>
          </a:p>
          <a:p>
            <a:pPr lvl="1"/>
            <a:r>
              <a:rPr lang="en-US" dirty="0"/>
              <a:t>Patterned (shape may resemble an article used to inflict the injury) </a:t>
            </a:r>
          </a:p>
          <a:p>
            <a:pPr lvl="1"/>
            <a:r>
              <a:rPr lang="en-US" dirty="0"/>
              <a:t>Location</a:t>
            </a:r>
          </a:p>
          <a:p>
            <a:pPr lvl="2"/>
            <a:r>
              <a:rPr lang="en-US" dirty="0"/>
              <a:t>Ears, soft part of cheek, neck, inner thighs/ genitals, trunk, buttocks, hands/ feet</a:t>
            </a:r>
          </a:p>
          <a:p>
            <a:endParaRPr lang="en-US" dirty="0"/>
          </a:p>
        </p:txBody>
      </p:sp>
      <p:pic>
        <p:nvPicPr>
          <p:cNvPr id="4" name="Picture 2"/>
          <p:cNvPicPr>
            <a:picLocks noChangeAspect="1" noChangeArrowheads="1"/>
          </p:cNvPicPr>
          <p:nvPr/>
        </p:nvPicPr>
        <p:blipFill>
          <a:blip r:embed="rId3" cstate="print"/>
          <a:srcRect/>
          <a:stretch>
            <a:fillRect/>
          </a:stretch>
        </p:blipFill>
        <p:spPr bwMode="auto">
          <a:xfrm>
            <a:off x="6824870" y="4791615"/>
            <a:ext cx="2209800" cy="1660869"/>
          </a:xfrm>
          <a:prstGeom prst="rect">
            <a:avLst/>
          </a:prstGeom>
          <a:noFill/>
          <a:ln w="9525">
            <a:noFill/>
            <a:miter lim="800000"/>
            <a:headEnd/>
            <a:tailEnd/>
          </a:ln>
        </p:spPr>
      </p:pic>
    </p:spTree>
    <p:extLst>
      <p:ext uri="{BB962C8B-B14F-4D97-AF65-F5344CB8AC3E}">
        <p14:creationId xmlns:p14="http://schemas.microsoft.com/office/powerpoint/2010/main" val="3790415630"/>
      </p:ext>
    </p:extLst>
  </p:cSld>
  <p:clrMapOvr>
    <a:masterClrMapping/>
  </p:clrMapOvr>
  <mc:AlternateContent xmlns:mc="http://schemas.openxmlformats.org/markup-compatibility/2006" xmlns:p14="http://schemas.microsoft.com/office/powerpoint/2010/main">
    <mc:Choice Requires="p14">
      <p:transition spd="med" p14:dur="700" advTm="64574">
        <p:fade/>
      </p:transition>
    </mc:Choice>
    <mc:Fallback xmlns="">
      <p:transition spd="med" advTm="64574">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Physical Abuse</a:t>
            </a:r>
          </a:p>
        </p:txBody>
      </p:sp>
      <p:sp>
        <p:nvSpPr>
          <p:cNvPr id="3" name="Content Placeholder 2"/>
          <p:cNvSpPr>
            <a:spLocks noGrp="1"/>
          </p:cNvSpPr>
          <p:nvPr>
            <p:ph idx="1"/>
          </p:nvPr>
        </p:nvSpPr>
        <p:spPr/>
        <p:txBody>
          <a:bodyPr/>
          <a:lstStyle/>
          <a:p>
            <a:r>
              <a:rPr lang="en-US" dirty="0"/>
              <a:t>Burns</a:t>
            </a:r>
          </a:p>
          <a:p>
            <a:pPr lvl="1"/>
            <a:r>
              <a:rPr lang="en-US" dirty="0"/>
              <a:t>Accidental burns vary in depth of burn; can look like splash marks; and have indistinct borders</a:t>
            </a:r>
          </a:p>
          <a:p>
            <a:r>
              <a:rPr lang="en-US" dirty="0"/>
              <a:t>Skeletal</a:t>
            </a:r>
          </a:p>
          <a:p>
            <a:pPr lvl="1"/>
            <a:r>
              <a:rPr lang="en-US" dirty="0"/>
              <a:t>Unexplained fractures with inconsistent histories</a:t>
            </a:r>
          </a:p>
          <a:p>
            <a:r>
              <a:rPr lang="en-US" dirty="0"/>
              <a:t>Head Trauma</a:t>
            </a:r>
          </a:p>
          <a:p>
            <a:pPr lvl="1"/>
            <a:r>
              <a:rPr lang="en-US" dirty="0"/>
              <a:t>Shaken Baby Syndrome </a:t>
            </a:r>
          </a:p>
        </p:txBody>
      </p:sp>
      <p:pic>
        <p:nvPicPr>
          <p:cNvPr id="4" name="Picture 3"/>
          <p:cNvPicPr>
            <a:picLocks noChangeAspect="1"/>
          </p:cNvPicPr>
          <p:nvPr/>
        </p:nvPicPr>
        <p:blipFill>
          <a:blip r:embed="rId3" cstate="print"/>
          <a:stretch>
            <a:fillRect/>
          </a:stretch>
        </p:blipFill>
        <p:spPr>
          <a:xfrm>
            <a:off x="7851183" y="3708931"/>
            <a:ext cx="3502617" cy="2907236"/>
          </a:xfrm>
          <a:prstGeom prst="rect">
            <a:avLst/>
          </a:prstGeom>
        </p:spPr>
      </p:pic>
      <p:sp>
        <p:nvSpPr>
          <p:cNvPr id="5" name="Rectangle 4"/>
          <p:cNvSpPr/>
          <p:nvPr/>
        </p:nvSpPr>
        <p:spPr>
          <a:xfrm>
            <a:off x="3506491" y="5823020"/>
            <a:ext cx="6096000" cy="707886"/>
          </a:xfrm>
          <a:prstGeom prst="rect">
            <a:avLst/>
          </a:prstGeom>
        </p:spPr>
        <p:txBody>
          <a:bodyPr>
            <a:spAutoFit/>
          </a:bodyPr>
          <a:lstStyle/>
          <a:p>
            <a:r>
              <a:rPr lang="en-US" sz="1000" dirty="0"/>
              <a:t>Diagnostic Imaging of Child Abuse </a:t>
            </a:r>
          </a:p>
          <a:p>
            <a:r>
              <a:rPr lang="en-US" sz="1000" dirty="0">
                <a:hlinkClick r:id="rId4"/>
              </a:rPr>
              <a:t>http://pediatrics.aappublications.org/content/123/5/1430.full</a:t>
            </a:r>
            <a:endParaRPr lang="en-US" sz="1000" dirty="0"/>
          </a:p>
          <a:p>
            <a:r>
              <a:rPr lang="en-US" sz="1000" dirty="0"/>
              <a:t>Evaluating Physical Abuse</a:t>
            </a:r>
          </a:p>
          <a:p>
            <a:r>
              <a:rPr lang="en-US" sz="1000" dirty="0">
                <a:hlinkClick r:id="rId5"/>
              </a:rPr>
              <a:t>http://pediatrics.aappublications.org/content/119/6/1232.full.pdf+html</a:t>
            </a:r>
            <a:r>
              <a:rPr lang="en-US" sz="1000" dirty="0"/>
              <a:t> </a:t>
            </a:r>
          </a:p>
        </p:txBody>
      </p:sp>
    </p:spTree>
    <p:extLst>
      <p:ext uri="{BB962C8B-B14F-4D97-AF65-F5344CB8AC3E}">
        <p14:creationId xmlns:p14="http://schemas.microsoft.com/office/powerpoint/2010/main" val="1394558409"/>
      </p:ext>
    </p:extLst>
  </p:cSld>
  <p:clrMapOvr>
    <a:masterClrMapping/>
  </p:clrMapOvr>
  <mc:AlternateContent xmlns:mc="http://schemas.openxmlformats.org/markup-compatibility/2006" xmlns:p14="http://schemas.microsoft.com/office/powerpoint/2010/main">
    <mc:Choice Requires="p14">
      <p:transition spd="med" p14:dur="700" advTm="175081">
        <p:fade/>
      </p:transition>
    </mc:Choice>
    <mc:Fallback xmlns="">
      <p:transition spd="med" advTm="175081">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987379" y="3130120"/>
            <a:ext cx="4899821" cy="3062377"/>
          </a:xfrm>
          <a:prstGeom prst="rect">
            <a:avLst/>
          </a:prstGeom>
          <a:noFill/>
        </p:spPr>
        <p:txBody>
          <a:bodyPr wrap="square" rtlCol="0">
            <a:spAutoFit/>
          </a:bodyPr>
          <a:lstStyle/>
          <a:p>
            <a:r>
              <a:rPr lang="en-US" sz="2500" dirty="0"/>
              <a:t>Trainer’s Names:</a:t>
            </a:r>
          </a:p>
          <a:p>
            <a:endParaRPr lang="en-US" sz="2500" dirty="0"/>
          </a:p>
          <a:p>
            <a:r>
              <a:rPr lang="en-US" sz="2500" dirty="0"/>
              <a:t>Organization:</a:t>
            </a:r>
          </a:p>
          <a:p>
            <a:endParaRPr lang="en-US" sz="2500" dirty="0"/>
          </a:p>
          <a:p>
            <a:r>
              <a:rPr lang="en-US" sz="2500" dirty="0"/>
              <a:t>Venue:</a:t>
            </a:r>
          </a:p>
          <a:p>
            <a:endParaRPr lang="en-US" sz="2500" dirty="0"/>
          </a:p>
          <a:p>
            <a:r>
              <a:rPr lang="en-US" sz="2500" dirty="0"/>
              <a:t>Date:</a:t>
            </a:r>
          </a:p>
          <a:p>
            <a:endParaRPr lang="en-US" dirty="0"/>
          </a:p>
        </p:txBody>
      </p:sp>
    </p:spTree>
    <p:extLst>
      <p:ext uri="{BB962C8B-B14F-4D97-AF65-F5344CB8AC3E}">
        <p14:creationId xmlns:p14="http://schemas.microsoft.com/office/powerpoint/2010/main" val="2922657805"/>
      </p:ext>
    </p:extLst>
  </p:cSld>
  <p:clrMapOvr>
    <a:masterClrMapping/>
  </p:clrMapOvr>
  <mc:AlternateContent xmlns:mc="http://schemas.openxmlformats.org/markup-compatibility/2006" xmlns:p14="http://schemas.microsoft.com/office/powerpoint/2010/main">
    <mc:Choice Requires="p14">
      <p:transition spd="med" p14:dur="700" advTm="2059">
        <p:fade/>
      </p:transition>
    </mc:Choice>
    <mc:Fallback xmlns="">
      <p:transition spd="med" advTm="2059">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Prenatal Abuse </a:t>
            </a:r>
          </a:p>
        </p:txBody>
      </p:sp>
      <p:sp>
        <p:nvSpPr>
          <p:cNvPr id="3" name="Content Placeholder 2"/>
          <p:cNvSpPr>
            <a:spLocks noGrp="1"/>
          </p:cNvSpPr>
          <p:nvPr>
            <p:ph idx="1"/>
          </p:nvPr>
        </p:nvSpPr>
        <p:spPr>
          <a:xfrm>
            <a:off x="838200" y="4119767"/>
            <a:ext cx="10712534" cy="1325564"/>
          </a:xfrm>
        </p:spPr>
        <p:txBody>
          <a:bodyPr>
            <a:normAutofit/>
          </a:bodyPr>
          <a:lstStyle/>
          <a:p>
            <a:pPr marL="0" indent="0">
              <a:spcAft>
                <a:spcPts val="600"/>
              </a:spcAft>
              <a:buNone/>
            </a:pPr>
            <a:r>
              <a:rPr lang="en-US" sz="2200" dirty="0"/>
              <a:t>Infant must be </a:t>
            </a:r>
            <a:r>
              <a:rPr lang="en-US" sz="2200" b="1" dirty="0"/>
              <a:t>born</a:t>
            </a:r>
            <a:r>
              <a:rPr lang="en-US" sz="2200" dirty="0"/>
              <a:t> and </a:t>
            </a:r>
            <a:r>
              <a:rPr lang="en-US" sz="2200" b="1" dirty="0"/>
              <a:t>identified</a:t>
            </a:r>
            <a:r>
              <a:rPr lang="en-US" sz="2200" dirty="0"/>
              <a:t> by medical personnel as being affected by substance abuse or withdrawal symptoms due to drug exposure or Fetal Alcohol Spectrum Disorder (FASDs).</a:t>
            </a:r>
          </a:p>
          <a:p>
            <a:pPr marL="0" indent="0">
              <a:spcAft>
                <a:spcPts val="600"/>
              </a:spcAft>
              <a:buNone/>
            </a:pPr>
            <a:endParaRPr lang="en-US" dirty="0"/>
          </a:p>
          <a:p>
            <a:pPr marL="0" indent="0">
              <a:spcAft>
                <a:spcPts val="600"/>
              </a:spcAft>
              <a:buNone/>
            </a:pPr>
            <a:endParaRPr lang="en-US" dirty="0"/>
          </a:p>
        </p:txBody>
      </p:sp>
      <p:pic>
        <p:nvPicPr>
          <p:cNvPr id="2052" name="Picture 4" descr="http://i.livescience.com/images/i/000/057/177/iFF/newborn-hospital.jpg?1379959606"/>
          <p:cNvPicPr>
            <a:picLocks noChangeAspect="1" noChangeArrowheads="1"/>
          </p:cNvPicPr>
          <p:nvPr/>
        </p:nvPicPr>
        <p:blipFill rotWithShape="1">
          <a:blip r:embed="rId3">
            <a:extLst>
              <a:ext uri="{28A0092B-C50C-407E-A947-70E740481C1C}">
                <a14:useLocalDpi xmlns:a14="http://schemas.microsoft.com/office/drawing/2010/main" val="0"/>
              </a:ext>
            </a:extLst>
          </a:blip>
          <a:srcRect l="13974" t="12597"/>
          <a:stretch/>
        </p:blipFill>
        <p:spPr bwMode="auto">
          <a:xfrm>
            <a:off x="9181316" y="4862287"/>
            <a:ext cx="3010684" cy="203925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56EB1C9-011B-4A22-8A85-03D90E3C596B}"/>
              </a:ext>
            </a:extLst>
          </p:cNvPr>
          <p:cNvSpPr/>
          <p:nvPr/>
        </p:nvSpPr>
        <p:spPr>
          <a:xfrm>
            <a:off x="8171543" y="0"/>
            <a:ext cx="4020457" cy="551543"/>
          </a:xfrm>
          <a:prstGeom prst="rect">
            <a:avLst/>
          </a:prstGeom>
          <a:solidFill>
            <a:srgbClr val="D1DD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DAF5089-BE19-4E8D-BEEA-36ED4B877650}"/>
              </a:ext>
            </a:extLst>
          </p:cNvPr>
          <p:cNvSpPr txBox="1"/>
          <p:nvPr/>
        </p:nvSpPr>
        <p:spPr>
          <a:xfrm>
            <a:off x="8258627" y="87084"/>
            <a:ext cx="4020457" cy="384721"/>
          </a:xfrm>
          <a:prstGeom prst="rect">
            <a:avLst/>
          </a:prstGeom>
          <a:noFill/>
        </p:spPr>
        <p:txBody>
          <a:bodyPr wrap="square" rtlCol="0">
            <a:spAutoFit/>
          </a:bodyPr>
          <a:lstStyle/>
          <a:p>
            <a:r>
              <a:rPr lang="en-US" sz="1900" b="1" dirty="0"/>
              <a:t>Reported by Medical Personnel Only</a:t>
            </a:r>
          </a:p>
        </p:txBody>
      </p:sp>
      <p:sp>
        <p:nvSpPr>
          <p:cNvPr id="10" name="Content Placeholder 2"/>
          <p:cNvSpPr txBox="1">
            <a:spLocks/>
          </p:cNvSpPr>
          <p:nvPr/>
        </p:nvSpPr>
        <p:spPr>
          <a:xfrm>
            <a:off x="838200" y="1690687"/>
            <a:ext cx="10712534" cy="2289175"/>
          </a:xfrm>
          <a:prstGeom prst="rect">
            <a:avLst/>
          </a:prstGeom>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Aft>
                <a:spcPts val="600"/>
              </a:spcAft>
              <a:buNone/>
            </a:pPr>
            <a:r>
              <a:rPr lang="en-US" b="1" dirty="0"/>
              <a:t>§ </a:t>
            </a:r>
            <a:r>
              <a:rPr lang="en-US" b="1" dirty="0" smtClean="0"/>
              <a:t>15-11-2(56) </a:t>
            </a:r>
            <a:r>
              <a:rPr lang="en-US" dirty="0" smtClean="0"/>
              <a:t>Exposure to chronic or severe use of alcohol or the unlawful use of any controlled substance, which results in:</a:t>
            </a:r>
          </a:p>
          <a:p>
            <a:pPr>
              <a:spcAft>
                <a:spcPts val="600"/>
              </a:spcAft>
            </a:pPr>
            <a:r>
              <a:rPr lang="en-US" dirty="0" smtClean="0"/>
              <a:t>Symptoms of withdrawal in a newborn or the presence of a controlled substance or a metabolite in a newborn’s body, blood, urine, or meconium that is not the result of medical treatment or</a:t>
            </a:r>
          </a:p>
          <a:p>
            <a:pPr>
              <a:spcAft>
                <a:spcPts val="600"/>
              </a:spcAft>
            </a:pPr>
            <a:r>
              <a:rPr lang="en-US" dirty="0" smtClean="0"/>
              <a:t>Medically diagnosed and harmful effects in a newborn’s physical appearance or functioning. </a:t>
            </a:r>
          </a:p>
          <a:p>
            <a:pPr marL="0" indent="0">
              <a:spcAft>
                <a:spcPts val="600"/>
              </a:spcAft>
              <a:buFont typeface="Arial" panose="020B0604020202020204" pitchFamily="34" charset="0"/>
              <a:buNone/>
            </a:pPr>
            <a:endParaRPr lang="en-US" dirty="0" smtClean="0"/>
          </a:p>
          <a:p>
            <a:pPr marL="0" indent="0">
              <a:spcAft>
                <a:spcPts val="600"/>
              </a:spcAft>
              <a:buFont typeface="Arial" panose="020B0604020202020204" pitchFamily="34" charset="0"/>
              <a:buNone/>
            </a:pPr>
            <a:endParaRPr lang="en-US" dirty="0"/>
          </a:p>
        </p:txBody>
      </p:sp>
    </p:spTree>
    <p:extLst>
      <p:ext uri="{BB962C8B-B14F-4D97-AF65-F5344CB8AC3E}">
        <p14:creationId xmlns:p14="http://schemas.microsoft.com/office/powerpoint/2010/main" val="1329785377"/>
      </p:ext>
    </p:extLst>
  </p:cSld>
  <p:clrMapOvr>
    <a:masterClrMapping/>
  </p:clrMapOvr>
  <mc:AlternateContent xmlns:mc="http://schemas.openxmlformats.org/markup-compatibility/2006" xmlns:p14="http://schemas.microsoft.com/office/powerpoint/2010/main">
    <mc:Choice Requires="p14">
      <p:transition spd="med" p14:dur="700" advTm="16719">
        <p:fade/>
      </p:transition>
    </mc:Choice>
    <mc:Fallback xmlns="">
      <p:transition spd="med" advTm="16719">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C71AF7B-3FA7-4736-8F58-7767AED05CE7}"/>
              </a:ext>
            </a:extLst>
          </p:cNvPr>
          <p:cNvSpPr>
            <a:spLocks noGrp="1"/>
          </p:cNvSpPr>
          <p:nvPr>
            <p:ph idx="1"/>
          </p:nvPr>
        </p:nvSpPr>
        <p:spPr>
          <a:xfrm>
            <a:off x="838200" y="1334125"/>
            <a:ext cx="10515600" cy="784961"/>
          </a:xfrm>
        </p:spPr>
        <p:txBody>
          <a:bodyPr>
            <a:normAutofit/>
          </a:bodyPr>
          <a:lstStyle/>
          <a:p>
            <a:r>
              <a:rPr lang="en-US" sz="2500" b="1" dirty="0"/>
              <a:t>A mother testing positive at birth</a:t>
            </a:r>
            <a:r>
              <a:rPr lang="en-US" sz="2500" dirty="0"/>
              <a:t> for illegal substances or prescription drugs due to misuse;  </a:t>
            </a:r>
          </a:p>
          <a:p>
            <a:endParaRPr lang="en-US" dirty="0"/>
          </a:p>
        </p:txBody>
      </p:sp>
      <p:sp>
        <p:nvSpPr>
          <p:cNvPr id="5" name="Rectangle 4">
            <a:extLst>
              <a:ext uri="{FF2B5EF4-FFF2-40B4-BE49-F238E27FC236}">
                <a16:creationId xmlns:a16="http://schemas.microsoft.com/office/drawing/2014/main" id="{FAFCDAE3-1118-485B-BF0D-0128BEAD9E53}"/>
              </a:ext>
            </a:extLst>
          </p:cNvPr>
          <p:cNvSpPr/>
          <p:nvPr/>
        </p:nvSpPr>
        <p:spPr>
          <a:xfrm>
            <a:off x="8171543" y="0"/>
            <a:ext cx="4020457" cy="551543"/>
          </a:xfrm>
          <a:prstGeom prst="rect">
            <a:avLst/>
          </a:prstGeom>
          <a:solidFill>
            <a:srgbClr val="D1DD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0264C1A-45B7-4420-BFE6-66C755319598}"/>
              </a:ext>
            </a:extLst>
          </p:cNvPr>
          <p:cNvSpPr txBox="1"/>
          <p:nvPr/>
        </p:nvSpPr>
        <p:spPr>
          <a:xfrm>
            <a:off x="8258627" y="87084"/>
            <a:ext cx="4020457" cy="384721"/>
          </a:xfrm>
          <a:prstGeom prst="rect">
            <a:avLst/>
          </a:prstGeom>
          <a:noFill/>
        </p:spPr>
        <p:txBody>
          <a:bodyPr wrap="square" rtlCol="0">
            <a:spAutoFit/>
          </a:bodyPr>
          <a:lstStyle/>
          <a:p>
            <a:r>
              <a:rPr lang="en-US" sz="1900" b="1" dirty="0"/>
              <a:t>Reported by Medical Personnel Only</a:t>
            </a:r>
          </a:p>
        </p:txBody>
      </p:sp>
      <p:sp>
        <p:nvSpPr>
          <p:cNvPr id="7" name="TextBox 6">
            <a:extLst>
              <a:ext uri="{FF2B5EF4-FFF2-40B4-BE49-F238E27FC236}">
                <a16:creationId xmlns:a16="http://schemas.microsoft.com/office/drawing/2014/main" id="{28AAD7F4-5F0F-4A5F-92AE-FEAA6EF060F6}"/>
              </a:ext>
            </a:extLst>
          </p:cNvPr>
          <p:cNvSpPr txBox="1"/>
          <p:nvPr/>
        </p:nvSpPr>
        <p:spPr>
          <a:xfrm>
            <a:off x="711200" y="442777"/>
            <a:ext cx="7721600" cy="630942"/>
          </a:xfrm>
          <a:prstGeom prst="rect">
            <a:avLst/>
          </a:prstGeom>
          <a:noFill/>
        </p:spPr>
        <p:txBody>
          <a:bodyPr wrap="square" rtlCol="0">
            <a:spAutoFit/>
          </a:bodyPr>
          <a:lstStyle/>
          <a:p>
            <a:r>
              <a:rPr lang="en-US" sz="3500" dirty="0"/>
              <a:t>Affected Includes the Following Criteria:</a:t>
            </a:r>
          </a:p>
        </p:txBody>
      </p:sp>
      <p:sp>
        <p:nvSpPr>
          <p:cNvPr id="8" name="Rectangle 7">
            <a:extLst>
              <a:ext uri="{FF2B5EF4-FFF2-40B4-BE49-F238E27FC236}">
                <a16:creationId xmlns:a16="http://schemas.microsoft.com/office/drawing/2014/main" id="{44329549-93F4-42D8-8A8C-532C3E3F7F3A}"/>
              </a:ext>
            </a:extLst>
          </p:cNvPr>
          <p:cNvSpPr/>
          <p:nvPr/>
        </p:nvSpPr>
        <p:spPr>
          <a:xfrm>
            <a:off x="838200" y="2133600"/>
            <a:ext cx="10323286" cy="861774"/>
          </a:xfrm>
          <a:prstGeom prst="rect">
            <a:avLst/>
          </a:prstGeom>
        </p:spPr>
        <p:txBody>
          <a:bodyPr wrap="square">
            <a:spAutoFit/>
          </a:bodyPr>
          <a:lstStyle/>
          <a:p>
            <a:pPr marL="285750" indent="-285750">
              <a:buFont typeface="Arial" panose="020B0604020202020204" pitchFamily="34" charset="0"/>
              <a:buChar char="•"/>
            </a:pPr>
            <a:r>
              <a:rPr lang="en-US" sz="2500" b="1" dirty="0"/>
              <a:t>A mother tested positive </a:t>
            </a:r>
            <a:r>
              <a:rPr lang="en-US" sz="2500" dirty="0"/>
              <a:t>for illegal substances or prescription drugs due to misuse </a:t>
            </a:r>
            <a:r>
              <a:rPr lang="en-US" sz="2500" b="1" dirty="0"/>
              <a:t>during pregnancy</a:t>
            </a:r>
            <a:r>
              <a:rPr lang="en-US" sz="2500" dirty="0"/>
              <a:t>;</a:t>
            </a:r>
          </a:p>
        </p:txBody>
      </p:sp>
      <p:sp>
        <p:nvSpPr>
          <p:cNvPr id="9" name="Rectangle 8">
            <a:extLst>
              <a:ext uri="{FF2B5EF4-FFF2-40B4-BE49-F238E27FC236}">
                <a16:creationId xmlns:a16="http://schemas.microsoft.com/office/drawing/2014/main" id="{503CEB51-9C33-4159-87AA-60918A880CF1}"/>
              </a:ext>
            </a:extLst>
          </p:cNvPr>
          <p:cNvSpPr/>
          <p:nvPr/>
        </p:nvSpPr>
        <p:spPr>
          <a:xfrm>
            <a:off x="838200" y="2991030"/>
            <a:ext cx="10323286" cy="861774"/>
          </a:xfrm>
          <a:prstGeom prst="rect">
            <a:avLst/>
          </a:prstGeom>
        </p:spPr>
        <p:txBody>
          <a:bodyPr wrap="square">
            <a:spAutoFit/>
          </a:bodyPr>
          <a:lstStyle/>
          <a:p>
            <a:pPr marL="285750" indent="-285750">
              <a:buFont typeface="Arial" panose="020B0604020202020204" pitchFamily="34" charset="0"/>
              <a:buChar char="•"/>
            </a:pPr>
            <a:r>
              <a:rPr lang="en-US" sz="2500" dirty="0"/>
              <a:t>A mother </a:t>
            </a:r>
            <a:r>
              <a:rPr lang="en-US" sz="2500" b="1" dirty="0"/>
              <a:t>self-disclosing at birth </a:t>
            </a:r>
            <a:r>
              <a:rPr lang="en-US" sz="2500" dirty="0"/>
              <a:t>a substance or alcohol use problem and use </a:t>
            </a:r>
            <a:r>
              <a:rPr lang="en-US" sz="2500" b="1" dirty="0"/>
              <a:t>during pregnancy</a:t>
            </a:r>
            <a:r>
              <a:rPr lang="en-US" sz="2500" dirty="0"/>
              <a:t>;</a:t>
            </a:r>
          </a:p>
        </p:txBody>
      </p:sp>
      <p:sp>
        <p:nvSpPr>
          <p:cNvPr id="11" name="Rectangle 10">
            <a:extLst>
              <a:ext uri="{FF2B5EF4-FFF2-40B4-BE49-F238E27FC236}">
                <a16:creationId xmlns:a16="http://schemas.microsoft.com/office/drawing/2014/main" id="{E8604C37-CDF7-4743-BA5F-5064FDC741C3}"/>
              </a:ext>
            </a:extLst>
          </p:cNvPr>
          <p:cNvSpPr/>
          <p:nvPr/>
        </p:nvSpPr>
        <p:spPr>
          <a:xfrm>
            <a:off x="832758" y="3851717"/>
            <a:ext cx="10323286" cy="861774"/>
          </a:xfrm>
          <a:prstGeom prst="rect">
            <a:avLst/>
          </a:prstGeom>
        </p:spPr>
        <p:txBody>
          <a:bodyPr wrap="square">
            <a:spAutoFit/>
          </a:bodyPr>
          <a:lstStyle/>
          <a:p>
            <a:pPr marL="285750" indent="-285750">
              <a:buFont typeface="Arial" panose="020B0604020202020204" pitchFamily="34" charset="0"/>
              <a:buChar char="•"/>
            </a:pPr>
            <a:r>
              <a:rPr lang="en-US" sz="2500" dirty="0"/>
              <a:t>An infant is </a:t>
            </a:r>
            <a:r>
              <a:rPr lang="en-US" sz="2500" b="1" dirty="0"/>
              <a:t>experiencing symptoms</a:t>
            </a:r>
            <a:r>
              <a:rPr lang="en-US" sz="2500" dirty="0"/>
              <a:t> of withdrawal, or exhibiting harmful effects in his/her physical appearance or functioning;  </a:t>
            </a:r>
          </a:p>
        </p:txBody>
      </p:sp>
      <p:sp>
        <p:nvSpPr>
          <p:cNvPr id="12" name="Rectangle 11">
            <a:extLst>
              <a:ext uri="{FF2B5EF4-FFF2-40B4-BE49-F238E27FC236}">
                <a16:creationId xmlns:a16="http://schemas.microsoft.com/office/drawing/2014/main" id="{1D808497-AF7D-471A-8A82-60447D6F8BD8}"/>
              </a:ext>
            </a:extLst>
          </p:cNvPr>
          <p:cNvSpPr/>
          <p:nvPr/>
        </p:nvSpPr>
        <p:spPr>
          <a:xfrm>
            <a:off x="832758" y="4766117"/>
            <a:ext cx="10323286" cy="1246495"/>
          </a:xfrm>
          <a:prstGeom prst="rect">
            <a:avLst/>
          </a:prstGeom>
        </p:spPr>
        <p:txBody>
          <a:bodyPr wrap="square">
            <a:spAutoFit/>
          </a:bodyPr>
          <a:lstStyle/>
          <a:p>
            <a:pPr marL="285750" indent="-285750">
              <a:buFont typeface="Arial" panose="020B0604020202020204" pitchFamily="34" charset="0"/>
              <a:buChar char="•"/>
            </a:pPr>
            <a:r>
              <a:rPr lang="en-US" sz="2500" b="1" dirty="0"/>
              <a:t>An infant testing positive </a:t>
            </a:r>
            <a:r>
              <a:rPr lang="en-US" sz="2500" dirty="0"/>
              <a:t>for the presence of a substance or a metabolite in his/her body, blood, urine or meconium; </a:t>
            </a:r>
            <a:r>
              <a:rPr lang="en-US" sz="2500" b="1" dirty="0"/>
              <a:t>or has symptoms</a:t>
            </a:r>
            <a:r>
              <a:rPr lang="en-US" sz="2500" dirty="0"/>
              <a:t> of a Fetal Alcohol Spectrum Disorder. </a:t>
            </a:r>
          </a:p>
        </p:txBody>
      </p:sp>
    </p:spTree>
    <p:extLst>
      <p:ext uri="{BB962C8B-B14F-4D97-AF65-F5344CB8AC3E}">
        <p14:creationId xmlns:p14="http://schemas.microsoft.com/office/powerpoint/2010/main" val="2041168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1"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66723"/>
            <a:ext cx="10515600" cy="1325563"/>
          </a:xfrm>
        </p:spPr>
        <p:txBody>
          <a:bodyPr/>
          <a:lstStyle/>
          <a:p>
            <a:r>
              <a:rPr lang="en-US" dirty="0"/>
              <a:t>Reporting Suspected Prenatal Abuse</a:t>
            </a:r>
          </a:p>
        </p:txBody>
      </p:sp>
      <p:sp>
        <p:nvSpPr>
          <p:cNvPr id="3" name="Content Placeholder 2"/>
          <p:cNvSpPr>
            <a:spLocks noGrp="1"/>
          </p:cNvSpPr>
          <p:nvPr>
            <p:ph idx="1"/>
          </p:nvPr>
        </p:nvSpPr>
        <p:spPr/>
        <p:txBody>
          <a:bodyPr>
            <a:normAutofit/>
          </a:bodyPr>
          <a:lstStyle/>
          <a:p>
            <a:pPr lvl="1">
              <a:spcAft>
                <a:spcPts val="600"/>
              </a:spcAft>
            </a:pPr>
            <a:r>
              <a:rPr lang="en-US" sz="2600" dirty="0"/>
              <a:t>Report must be made to DFCS within 24 hours </a:t>
            </a:r>
          </a:p>
          <a:p>
            <a:pPr lvl="1">
              <a:spcAft>
                <a:spcPts val="600"/>
              </a:spcAft>
            </a:pPr>
            <a:r>
              <a:rPr lang="en-US" sz="2600" dirty="0"/>
              <a:t>Report must be from a medical provider/hospital staff</a:t>
            </a:r>
          </a:p>
          <a:p>
            <a:pPr lvl="1">
              <a:spcAft>
                <a:spcPts val="600"/>
              </a:spcAft>
            </a:pPr>
            <a:r>
              <a:rPr lang="en-US" sz="2600" dirty="0"/>
              <a:t>Medical providers must make a notification </a:t>
            </a:r>
            <a:r>
              <a:rPr lang="en-US" sz="2600" b="1" dirty="0"/>
              <a:t>even if there is no allegation of maltreatment</a:t>
            </a:r>
          </a:p>
          <a:p>
            <a:pPr lvl="1">
              <a:spcAft>
                <a:spcPts val="600"/>
              </a:spcAft>
            </a:pPr>
            <a:r>
              <a:rPr lang="en-US" sz="2600" dirty="0"/>
              <a:t>DFCS will work with medical providers, the family and other community providers to develop a Plan of SafeCare for the birth mother, infant and family support system</a:t>
            </a:r>
          </a:p>
        </p:txBody>
      </p:sp>
      <p:sp>
        <p:nvSpPr>
          <p:cNvPr id="4" name="Rectangle 3">
            <a:extLst>
              <a:ext uri="{FF2B5EF4-FFF2-40B4-BE49-F238E27FC236}">
                <a16:creationId xmlns:a16="http://schemas.microsoft.com/office/drawing/2014/main" id="{85EA7FF5-7CEB-4422-8F5F-4BB3A346E235}"/>
              </a:ext>
            </a:extLst>
          </p:cNvPr>
          <p:cNvSpPr/>
          <p:nvPr/>
        </p:nvSpPr>
        <p:spPr>
          <a:xfrm>
            <a:off x="8171543" y="0"/>
            <a:ext cx="4020457" cy="551543"/>
          </a:xfrm>
          <a:prstGeom prst="rect">
            <a:avLst/>
          </a:prstGeom>
          <a:solidFill>
            <a:srgbClr val="D1DDE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142BC3A-ABF8-4819-94DB-90DFB3FEE931}"/>
              </a:ext>
            </a:extLst>
          </p:cNvPr>
          <p:cNvSpPr txBox="1"/>
          <p:nvPr/>
        </p:nvSpPr>
        <p:spPr>
          <a:xfrm>
            <a:off x="8258627" y="87084"/>
            <a:ext cx="4020457" cy="384721"/>
          </a:xfrm>
          <a:prstGeom prst="rect">
            <a:avLst/>
          </a:prstGeom>
          <a:noFill/>
        </p:spPr>
        <p:txBody>
          <a:bodyPr wrap="square" rtlCol="0">
            <a:spAutoFit/>
          </a:bodyPr>
          <a:lstStyle/>
          <a:p>
            <a:r>
              <a:rPr lang="en-US" sz="1900" b="1" dirty="0"/>
              <a:t>Reported by Medical Personnel Only</a:t>
            </a:r>
          </a:p>
        </p:txBody>
      </p:sp>
    </p:spTree>
    <p:extLst>
      <p:ext uri="{BB962C8B-B14F-4D97-AF65-F5344CB8AC3E}">
        <p14:creationId xmlns:p14="http://schemas.microsoft.com/office/powerpoint/2010/main" val="2384823511"/>
      </p:ext>
    </p:extLst>
  </p:cSld>
  <p:clrMapOvr>
    <a:masterClrMapping/>
  </p:clrMapOvr>
  <mc:AlternateContent xmlns:mc="http://schemas.openxmlformats.org/markup-compatibility/2006" xmlns:p14="http://schemas.microsoft.com/office/powerpoint/2010/main">
    <mc:Choice Requires="p14">
      <p:transition spd="med" p14:dur="700" advTm="16719">
        <p:fade/>
      </p:transition>
    </mc:Choice>
    <mc:Fallback xmlns="">
      <p:transition spd="med" advTm="16719">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Plan of Safe Care</a:t>
            </a:r>
          </a:p>
        </p:txBody>
      </p:sp>
      <p:sp>
        <p:nvSpPr>
          <p:cNvPr id="3" name="Content Placeholder 2"/>
          <p:cNvSpPr>
            <a:spLocks noGrp="1"/>
          </p:cNvSpPr>
          <p:nvPr>
            <p:ph idx="1"/>
          </p:nvPr>
        </p:nvSpPr>
        <p:spPr/>
        <p:txBody>
          <a:bodyPr>
            <a:normAutofit fontScale="92500" lnSpcReduction="20000"/>
          </a:bodyPr>
          <a:lstStyle/>
          <a:p>
            <a:pPr marL="0" indent="0" fontAlgn="base">
              <a:buNone/>
            </a:pPr>
            <a:r>
              <a:rPr lang="en-US" dirty="0"/>
              <a:t>A </a:t>
            </a:r>
            <a:r>
              <a:rPr lang="en-US" b="1" i="1" dirty="0"/>
              <a:t>process</a:t>
            </a:r>
            <a:r>
              <a:rPr lang="en-US" dirty="0"/>
              <a:t> that involves a multi-agency partnership with families affected by prenatal substance and/or alcohol exposure to develop a written plan to: </a:t>
            </a:r>
          </a:p>
          <a:p>
            <a:pPr marL="342900" lvl="0" indent="-342900" fontAlgn="base"/>
            <a:r>
              <a:rPr lang="en-US" dirty="0"/>
              <a:t>Ensure the safety and well-being of infants following release from the care of healthcare providers;</a:t>
            </a:r>
          </a:p>
          <a:p>
            <a:pPr marL="342900" lvl="0" indent="-342900" fontAlgn="base"/>
            <a:r>
              <a:rPr lang="en-US" dirty="0"/>
              <a:t>Address the health and substance use disorder treatment needs of the infant and affected family or caregiver; </a:t>
            </a:r>
          </a:p>
          <a:p>
            <a:pPr marL="342900" lvl="0" indent="-342900" fontAlgn="base"/>
            <a:r>
              <a:rPr lang="en-US" dirty="0"/>
              <a:t>Identify and obtain agreement regarding a responsible party for referrals, provision of services for the mother, other caregivers, infant and other children in the home; and</a:t>
            </a:r>
          </a:p>
          <a:p>
            <a:pPr marL="342900" lvl="0" indent="-342900" fontAlgn="base"/>
            <a:r>
              <a:rPr lang="en-US" dirty="0"/>
              <a:t>Identify and obtain agreement regarding a responsible agency to monitor</a:t>
            </a:r>
            <a:r>
              <a:rPr lang="en-US" b="1" i="1" dirty="0"/>
              <a:t> </a:t>
            </a:r>
            <a:r>
              <a:rPr lang="en-US" dirty="0"/>
              <a:t>the Plan of Safe Care, if the case will not be opened for child welfare services.</a:t>
            </a:r>
          </a:p>
          <a:p>
            <a:endParaRPr lang="en-US" dirty="0"/>
          </a:p>
        </p:txBody>
      </p:sp>
    </p:spTree>
    <p:extLst>
      <p:ext uri="{BB962C8B-B14F-4D97-AF65-F5344CB8AC3E}">
        <p14:creationId xmlns:p14="http://schemas.microsoft.com/office/powerpoint/2010/main" val="3380062418"/>
      </p:ext>
    </p:extLst>
  </p:cSld>
  <p:clrMapOvr>
    <a:masterClrMapping/>
  </p:clrMapOvr>
  <mc:AlternateContent xmlns:mc="http://schemas.openxmlformats.org/markup-compatibility/2006" xmlns:p14="http://schemas.microsoft.com/office/powerpoint/2010/main">
    <mc:Choice Requires="p14">
      <p:transition spd="med" p14:dur="700" advTm="16719">
        <p:fade/>
      </p:transition>
    </mc:Choice>
    <mc:Fallback xmlns="">
      <p:transition spd="med" advTm="16719">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29" y="299187"/>
            <a:ext cx="10515600" cy="1325563"/>
          </a:xfrm>
        </p:spPr>
        <p:txBody>
          <a:bodyPr/>
          <a:lstStyle/>
          <a:p>
            <a:r>
              <a:rPr lang="en-US" dirty="0"/>
              <a:t>Important Points to Remember</a:t>
            </a:r>
          </a:p>
        </p:txBody>
      </p:sp>
      <p:sp>
        <p:nvSpPr>
          <p:cNvPr id="3" name="Content Placeholder 2"/>
          <p:cNvSpPr>
            <a:spLocks noGrp="1"/>
          </p:cNvSpPr>
          <p:nvPr>
            <p:ph idx="1"/>
          </p:nvPr>
        </p:nvSpPr>
        <p:spPr>
          <a:xfrm>
            <a:off x="435429" y="1825625"/>
            <a:ext cx="10918371" cy="4351338"/>
          </a:xfrm>
        </p:spPr>
        <p:txBody>
          <a:bodyPr/>
          <a:lstStyle/>
          <a:p>
            <a:r>
              <a:rPr lang="en-US" dirty="0"/>
              <a:t>Up to 50% of fractures in the first year of life are related to abuse</a:t>
            </a:r>
          </a:p>
          <a:p>
            <a:r>
              <a:rPr lang="en-US" dirty="0"/>
              <a:t>“Those who don’t cruise rarely bruise”</a:t>
            </a:r>
          </a:p>
          <a:p>
            <a:r>
              <a:rPr lang="en-US" dirty="0"/>
              <a:t>Consistent history is often a determining factor</a:t>
            </a:r>
          </a:p>
          <a:p>
            <a:r>
              <a:rPr lang="en-US" dirty="0"/>
              <a:t>Corporal punishment is legal, physical abuse or injury is not</a:t>
            </a:r>
          </a:p>
          <a:p>
            <a:endParaRPr lang="en-US" dirty="0"/>
          </a:p>
          <a:p>
            <a:r>
              <a:rPr lang="en-US" dirty="0"/>
              <a:t>Photos- GA law says photos may be taken of child’s injury without parental permission only by hospital employees or volunteers, law enforcement, school officials, or employees or volunteers of child protective agencies </a:t>
            </a:r>
            <a:r>
              <a:rPr lang="en-US" dirty="0">
                <a:hlinkClick r:id="rId3"/>
              </a:rPr>
              <a:t>(O.C.G.A. 19-7-5 (e))</a:t>
            </a:r>
            <a:endParaRPr lang="en-US" dirty="0"/>
          </a:p>
        </p:txBody>
      </p:sp>
      <p:pic>
        <p:nvPicPr>
          <p:cNvPr id="4" name="Picture 3"/>
          <p:cNvPicPr>
            <a:picLocks noChangeAspect="1"/>
          </p:cNvPicPr>
          <p:nvPr/>
        </p:nvPicPr>
        <p:blipFill>
          <a:blip r:embed="rId4"/>
          <a:stretch>
            <a:fillRect/>
          </a:stretch>
        </p:blipFill>
        <p:spPr>
          <a:xfrm>
            <a:off x="7651977" y="2227375"/>
            <a:ext cx="1165452" cy="1011919"/>
          </a:xfrm>
          <a:prstGeom prst="rect">
            <a:avLst/>
          </a:prstGeom>
        </p:spPr>
      </p:pic>
    </p:spTree>
    <p:extLst>
      <p:ext uri="{BB962C8B-B14F-4D97-AF65-F5344CB8AC3E}">
        <p14:creationId xmlns:p14="http://schemas.microsoft.com/office/powerpoint/2010/main" val="802953"/>
      </p:ext>
    </p:extLst>
  </p:cSld>
  <p:clrMapOvr>
    <a:masterClrMapping/>
  </p:clrMapOvr>
  <mc:AlternateContent xmlns:mc="http://schemas.openxmlformats.org/markup-compatibility/2006" xmlns:p14="http://schemas.microsoft.com/office/powerpoint/2010/main">
    <mc:Choice Requires="p14">
      <p:transition spd="med" p14:dur="700" advTm="154965">
        <p:fade/>
      </p:transition>
    </mc:Choice>
    <mc:Fallback xmlns="">
      <p:transition spd="med" advTm="154965">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Neglect</a:t>
            </a:r>
          </a:p>
        </p:txBody>
      </p:sp>
      <p:sp>
        <p:nvSpPr>
          <p:cNvPr id="3" name="Content Placeholder 2"/>
          <p:cNvSpPr>
            <a:spLocks noGrp="1"/>
          </p:cNvSpPr>
          <p:nvPr>
            <p:ph idx="1"/>
          </p:nvPr>
        </p:nvSpPr>
        <p:spPr/>
        <p:txBody>
          <a:bodyPr>
            <a:normAutofit lnSpcReduction="10000"/>
          </a:bodyPr>
          <a:lstStyle/>
          <a:p>
            <a:pPr marL="0" indent="0">
              <a:buNone/>
            </a:pPr>
            <a:r>
              <a:rPr lang="en-US" b="1" dirty="0"/>
              <a:t>Georgia Code (</a:t>
            </a:r>
            <a:r>
              <a:rPr lang="en-US" b="1" dirty="0">
                <a:hlinkClick r:id="rId3"/>
              </a:rPr>
              <a:t>O.C.G.A. § 49-5-180(5)(B));</a:t>
            </a:r>
            <a:r>
              <a:rPr lang="en-US" b="1" dirty="0"/>
              <a:t>The Definition of Child Neglect (current as of 2016):</a:t>
            </a:r>
          </a:p>
          <a:p>
            <a:pPr marL="0" indent="0">
              <a:buNone/>
            </a:pPr>
            <a:endParaRPr lang="en-US" dirty="0"/>
          </a:p>
          <a:p>
            <a:pPr marL="0" indent="0">
              <a:buNone/>
            </a:pPr>
            <a:r>
              <a:rPr lang="en-US" dirty="0"/>
              <a:t>“The failure to provide proper parental care or control, subsistence, education as required by law, or other care or control necessary for a child's physical, mental, or emotional health or morals; the failure to provide a child with adequate supervision necessary for such child's well-being; or the abandonment of a child by his or her parent, guardian, or legal custodian.”</a:t>
            </a:r>
            <a:br>
              <a:rPr lang="en-US" dirty="0"/>
            </a:br>
            <a:endParaRPr lang="en-US" dirty="0"/>
          </a:p>
          <a:p>
            <a:pPr marL="0" indent="0">
              <a:buNone/>
            </a:pPr>
            <a:r>
              <a:rPr lang="en-US" dirty="0"/>
              <a:t> </a:t>
            </a:r>
          </a:p>
          <a:p>
            <a:endParaRPr lang="en-US" dirty="0"/>
          </a:p>
        </p:txBody>
      </p:sp>
    </p:spTree>
    <p:extLst>
      <p:ext uri="{BB962C8B-B14F-4D97-AF65-F5344CB8AC3E}">
        <p14:creationId xmlns:p14="http://schemas.microsoft.com/office/powerpoint/2010/main" val="1447185209"/>
      </p:ext>
    </p:extLst>
  </p:cSld>
  <p:clrMapOvr>
    <a:masterClrMapping/>
  </p:clrMapOvr>
  <mc:AlternateContent xmlns:mc="http://schemas.openxmlformats.org/markup-compatibility/2006" xmlns:p14="http://schemas.microsoft.com/office/powerpoint/2010/main">
    <mc:Choice Requires="p14">
      <p:transition spd="med" p14:dur="700" advTm="163529">
        <p:fade/>
      </p:transition>
    </mc:Choice>
    <mc:Fallback xmlns="">
      <p:transition spd="med" advTm="163529">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Neglect</a:t>
            </a:r>
          </a:p>
        </p:txBody>
      </p:sp>
      <p:sp>
        <p:nvSpPr>
          <p:cNvPr id="3" name="Content Placeholder 2"/>
          <p:cNvSpPr>
            <a:spLocks noGrp="1"/>
          </p:cNvSpPr>
          <p:nvPr>
            <p:ph idx="1"/>
          </p:nvPr>
        </p:nvSpPr>
        <p:spPr/>
        <p:txBody>
          <a:bodyPr/>
          <a:lstStyle/>
          <a:p>
            <a:r>
              <a:rPr lang="en-US" dirty="0"/>
              <a:t>Most common form of child maltreatment</a:t>
            </a:r>
          </a:p>
          <a:p>
            <a:r>
              <a:rPr lang="en-US" dirty="0"/>
              <a:t>Can be difficult to identify</a:t>
            </a:r>
          </a:p>
          <a:p>
            <a:r>
              <a:rPr lang="en-US" dirty="0"/>
              <a:t>Parents who abuse substances (alcohol &amp; drugs) and/or have inadequate parenting skills are responsible for many of the neglect cases</a:t>
            </a:r>
          </a:p>
          <a:p>
            <a:r>
              <a:rPr lang="en-US" dirty="0"/>
              <a:t>Because so many cases go unreported, child abuse and neglect is a much larger problem than statistics indicate</a:t>
            </a:r>
          </a:p>
          <a:p>
            <a:pPr marL="0" indent="0">
              <a:buNone/>
            </a:pPr>
            <a:endParaRPr lang="en-US" dirty="0"/>
          </a:p>
        </p:txBody>
      </p:sp>
    </p:spTree>
    <p:extLst>
      <p:ext uri="{BB962C8B-B14F-4D97-AF65-F5344CB8AC3E}">
        <p14:creationId xmlns:p14="http://schemas.microsoft.com/office/powerpoint/2010/main" val="2574707247"/>
      </p:ext>
    </p:extLst>
  </p:cSld>
  <p:clrMapOvr>
    <a:masterClrMapping/>
  </p:clrMapOvr>
  <mc:AlternateContent xmlns:mc="http://schemas.openxmlformats.org/markup-compatibility/2006" xmlns:p14="http://schemas.microsoft.com/office/powerpoint/2010/main">
    <mc:Choice Requires="p14">
      <p:transition spd="med" p14:dur="700" advTm="63900">
        <p:fade/>
      </p:transition>
    </mc:Choice>
    <mc:Fallback xmlns="">
      <p:transition spd="med" advTm="63900">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Science of Neglect</a:t>
            </a:r>
          </a:p>
        </p:txBody>
      </p:sp>
      <p:pic>
        <p:nvPicPr>
          <p:cNvPr id="4" name="bF3j5UVCSCA"/>
          <p:cNvPicPr>
            <a:picLocks noGrp="1" noRot="1" noChangeAspect="1"/>
          </p:cNvPicPr>
          <p:nvPr>
            <p:ph idx="1"/>
            <a:videoFile r:link="rId1"/>
          </p:nvPr>
        </p:nvPicPr>
        <p:blipFill>
          <a:blip r:embed="rId4"/>
          <a:stretch>
            <a:fillRect/>
          </a:stretch>
        </p:blipFill>
        <p:spPr>
          <a:xfrm>
            <a:off x="838200" y="1690688"/>
            <a:ext cx="7831664" cy="4405311"/>
          </a:xfrm>
          <a:prstGeom prst="rect">
            <a:avLst/>
          </a:prstGeom>
        </p:spPr>
      </p:pic>
    </p:spTree>
    <p:extLst>
      <p:ext uri="{BB962C8B-B14F-4D97-AF65-F5344CB8AC3E}">
        <p14:creationId xmlns:p14="http://schemas.microsoft.com/office/powerpoint/2010/main" val="2597395934"/>
      </p:ext>
    </p:extLst>
  </p:cSld>
  <p:clrMapOvr>
    <a:masterClrMapping/>
  </p:clrMapOvr>
  <mc:AlternateContent xmlns:mc="http://schemas.openxmlformats.org/markup-compatibility/2006" xmlns:p14="http://schemas.microsoft.com/office/powerpoint/2010/main">
    <mc:Choice Requires="p14">
      <p:transition spd="med" p14:dur="700" advTm="2940">
        <p:fade/>
      </p:transition>
    </mc:Choice>
    <mc:Fallback xmlns="">
      <p:transition spd="med" advTm="2940">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0957"/>
            <a:ext cx="10515600" cy="1325563"/>
          </a:xfrm>
        </p:spPr>
        <p:txBody>
          <a:bodyPr/>
          <a:lstStyle/>
          <a:p>
            <a:r>
              <a:rPr lang="en-US" dirty="0"/>
              <a:t>Different Types of Neglect</a:t>
            </a:r>
          </a:p>
        </p:txBody>
      </p:sp>
      <p:sp>
        <p:nvSpPr>
          <p:cNvPr id="3" name="Content Placeholder 2"/>
          <p:cNvSpPr>
            <a:spLocks noGrp="1"/>
          </p:cNvSpPr>
          <p:nvPr>
            <p:ph idx="1"/>
          </p:nvPr>
        </p:nvSpPr>
        <p:spPr>
          <a:xfrm>
            <a:off x="576948" y="1324892"/>
            <a:ext cx="8479971" cy="3704314"/>
          </a:xfrm>
        </p:spPr>
        <p:txBody>
          <a:bodyPr>
            <a:normAutofit/>
          </a:bodyPr>
          <a:lstStyle/>
          <a:p>
            <a:r>
              <a:rPr lang="en-US" dirty="0"/>
              <a:t>Physical</a:t>
            </a:r>
          </a:p>
          <a:p>
            <a:pPr lvl="1"/>
            <a:r>
              <a:rPr lang="en-US" dirty="0"/>
              <a:t>Failure to provide adequate food, shelter, clothing, hygiene and/or </a:t>
            </a:r>
            <a:r>
              <a:rPr lang="en-US" b="1" dirty="0"/>
              <a:t>supervision </a:t>
            </a:r>
          </a:p>
          <a:p>
            <a:r>
              <a:rPr lang="en-US" dirty="0"/>
              <a:t>Medical</a:t>
            </a:r>
          </a:p>
          <a:p>
            <a:pPr lvl="1"/>
            <a:r>
              <a:rPr lang="en-US" dirty="0"/>
              <a:t>Failure to provide necessary medical or mental health treatment </a:t>
            </a:r>
          </a:p>
          <a:p>
            <a:r>
              <a:rPr lang="en-US" dirty="0"/>
              <a:t>Educational</a:t>
            </a:r>
          </a:p>
          <a:p>
            <a:pPr lvl="1"/>
            <a:r>
              <a:rPr lang="en-US" dirty="0"/>
              <a:t>Failure to educate a child or attend to special educational needs</a:t>
            </a:r>
          </a:p>
        </p:txBody>
      </p:sp>
      <p:pic>
        <p:nvPicPr>
          <p:cNvPr id="5" name="Picture 4"/>
          <p:cNvPicPr>
            <a:picLocks noChangeAspect="1"/>
          </p:cNvPicPr>
          <p:nvPr/>
        </p:nvPicPr>
        <p:blipFill>
          <a:blip r:embed="rId3"/>
          <a:stretch>
            <a:fillRect/>
          </a:stretch>
        </p:blipFill>
        <p:spPr>
          <a:xfrm>
            <a:off x="8953499" y="587828"/>
            <a:ext cx="3051115" cy="4160611"/>
          </a:xfrm>
          <a:prstGeom prst="rect">
            <a:avLst/>
          </a:prstGeom>
        </p:spPr>
      </p:pic>
      <p:sp>
        <p:nvSpPr>
          <p:cNvPr id="6" name="TextBox 5"/>
          <p:cNvSpPr txBox="1"/>
          <p:nvPr/>
        </p:nvSpPr>
        <p:spPr>
          <a:xfrm>
            <a:off x="587838" y="4876809"/>
            <a:ext cx="10646229" cy="1538883"/>
          </a:xfrm>
          <a:prstGeom prst="rect">
            <a:avLst/>
          </a:prstGeom>
          <a:noFill/>
        </p:spPr>
        <p:txBody>
          <a:bodyPr wrap="square" rtlCol="0">
            <a:spAutoFit/>
          </a:bodyPr>
          <a:lstStyle/>
          <a:p>
            <a:pPr marL="285750" indent="-285750">
              <a:buFont typeface="Arial" panose="020B0604020202020204" pitchFamily="34" charset="0"/>
              <a:buChar char="•"/>
            </a:pPr>
            <a:r>
              <a:rPr lang="en-US" sz="2800" dirty="0"/>
              <a:t>Emotional</a:t>
            </a:r>
          </a:p>
          <a:p>
            <a:pPr marL="742950" lvl="1" indent="-285750">
              <a:buFont typeface="Arial" panose="020B0604020202020204" pitchFamily="34" charset="0"/>
              <a:buChar char="•"/>
            </a:pPr>
            <a:r>
              <a:rPr lang="en-US" sz="2400" dirty="0"/>
              <a:t>Failure to provide love, affection, security, and emotional support that result in serious cognitive, affective, or other behavioral health problems</a:t>
            </a:r>
          </a:p>
          <a:p>
            <a:endParaRPr lang="en-US" dirty="0"/>
          </a:p>
        </p:txBody>
      </p:sp>
    </p:spTree>
    <p:extLst>
      <p:ext uri="{BB962C8B-B14F-4D97-AF65-F5344CB8AC3E}">
        <p14:creationId xmlns:p14="http://schemas.microsoft.com/office/powerpoint/2010/main" val="720113007"/>
      </p:ext>
    </p:extLst>
  </p:cSld>
  <p:clrMapOvr>
    <a:masterClrMapping/>
  </p:clrMapOvr>
  <mc:AlternateContent xmlns:mc="http://schemas.openxmlformats.org/markup-compatibility/2006" xmlns:p14="http://schemas.microsoft.com/office/powerpoint/2010/main">
    <mc:Choice Requires="p14">
      <p:transition spd="med" p14:dur="700" advTm="111743">
        <p:fade/>
      </p:transition>
    </mc:Choice>
    <mc:Fallback xmlns="">
      <p:transition spd="med" advTm="111743">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Neglect</a:t>
            </a:r>
          </a:p>
        </p:txBody>
      </p:sp>
      <p:sp>
        <p:nvSpPr>
          <p:cNvPr id="4" name="TextBox 3"/>
          <p:cNvSpPr txBox="1"/>
          <p:nvPr/>
        </p:nvSpPr>
        <p:spPr>
          <a:xfrm>
            <a:off x="938254" y="1690688"/>
            <a:ext cx="4023360" cy="3447098"/>
          </a:xfrm>
          <a:prstGeom prst="rect">
            <a:avLst/>
          </a:prstGeom>
          <a:noFill/>
        </p:spPr>
        <p:txBody>
          <a:bodyPr wrap="square" rtlCol="0">
            <a:spAutoFit/>
          </a:bodyPr>
          <a:lstStyle/>
          <a:p>
            <a:r>
              <a:rPr lang="en-US" sz="2000" b="1" dirty="0"/>
              <a:t>PHYISCAL INDICATORS</a:t>
            </a:r>
          </a:p>
          <a:p>
            <a:endParaRPr lang="en-US" sz="2000" b="1" dirty="0"/>
          </a:p>
          <a:p>
            <a:pPr marL="285750" indent="-285750">
              <a:buFont typeface="Arial" panose="020B0604020202020204" pitchFamily="34" charset="0"/>
              <a:buChar char="•"/>
            </a:pPr>
            <a:r>
              <a:rPr lang="en-US" sz="2000" b="1" dirty="0">
                <a:solidFill>
                  <a:schemeClr val="accent1"/>
                </a:solidFill>
              </a:rPr>
              <a:t>Consistent</a:t>
            </a:r>
            <a:r>
              <a:rPr lang="en-US" sz="2000" dirty="0"/>
              <a:t> hunger/underweight</a:t>
            </a:r>
          </a:p>
          <a:p>
            <a:pPr marL="285750" indent="-285750">
              <a:buFont typeface="Arial" panose="020B0604020202020204" pitchFamily="34" charset="0"/>
              <a:buChar char="•"/>
            </a:pPr>
            <a:r>
              <a:rPr lang="en-US" sz="2000" dirty="0"/>
              <a:t> Poor hygiene</a:t>
            </a:r>
          </a:p>
          <a:p>
            <a:pPr marL="285750" indent="-285750">
              <a:buFont typeface="Arial" panose="020B0604020202020204" pitchFamily="34" charset="0"/>
              <a:buChar char="•"/>
            </a:pPr>
            <a:r>
              <a:rPr lang="en-US" sz="2000" dirty="0"/>
              <a:t> Consistent lack of supervision</a:t>
            </a:r>
          </a:p>
          <a:p>
            <a:pPr marL="285750" indent="-285750">
              <a:buFont typeface="Arial" panose="020B0604020202020204" pitchFamily="34" charset="0"/>
              <a:buChar char="•"/>
            </a:pPr>
            <a:r>
              <a:rPr lang="en-US" sz="2000" dirty="0"/>
              <a:t> Unattended physical/medical needs</a:t>
            </a:r>
          </a:p>
          <a:p>
            <a:pPr marL="285750" indent="-285750">
              <a:buFont typeface="Arial" panose="020B0604020202020204" pitchFamily="34" charset="0"/>
              <a:buChar char="•"/>
            </a:pPr>
            <a:r>
              <a:rPr lang="en-US" sz="2000" dirty="0"/>
              <a:t> Failure to thrive/poor growth</a:t>
            </a:r>
          </a:p>
          <a:p>
            <a:pPr marL="285750" indent="-285750">
              <a:buFont typeface="Arial" panose="020B0604020202020204" pitchFamily="34" charset="0"/>
              <a:buChar char="•"/>
            </a:pPr>
            <a:r>
              <a:rPr lang="en-US" sz="2000" dirty="0"/>
              <a:t> Distended stomach</a:t>
            </a:r>
          </a:p>
          <a:p>
            <a:pPr marL="285750" indent="-285750">
              <a:buFont typeface="Arial" panose="020B0604020202020204" pitchFamily="34" charset="0"/>
              <a:buChar char="•"/>
            </a:pPr>
            <a:r>
              <a:rPr lang="en-US" sz="2000" dirty="0"/>
              <a:t> Inappropriate dress</a:t>
            </a:r>
          </a:p>
          <a:p>
            <a:endParaRPr lang="en-US" dirty="0"/>
          </a:p>
        </p:txBody>
      </p:sp>
      <p:sp>
        <p:nvSpPr>
          <p:cNvPr id="5" name="TextBox 4"/>
          <p:cNvSpPr txBox="1"/>
          <p:nvPr/>
        </p:nvSpPr>
        <p:spPr>
          <a:xfrm>
            <a:off x="5883965" y="1641189"/>
            <a:ext cx="4898003" cy="3447098"/>
          </a:xfrm>
          <a:prstGeom prst="rect">
            <a:avLst/>
          </a:prstGeom>
          <a:noFill/>
        </p:spPr>
        <p:txBody>
          <a:bodyPr wrap="square" rtlCol="0">
            <a:spAutoFit/>
          </a:bodyPr>
          <a:lstStyle/>
          <a:p>
            <a:r>
              <a:rPr lang="en-US" sz="2000" b="1" dirty="0"/>
              <a:t>BEHAVIORAL INDICATORS</a:t>
            </a:r>
          </a:p>
          <a:p>
            <a:endParaRPr lang="en-US" sz="2000" b="1" dirty="0"/>
          </a:p>
          <a:p>
            <a:r>
              <a:rPr lang="en-US" sz="2000" dirty="0"/>
              <a:t>• Self-destructive behaviors</a:t>
            </a:r>
          </a:p>
          <a:p>
            <a:r>
              <a:rPr lang="en-US" sz="2000" dirty="0"/>
              <a:t>• Begging, stealing food</a:t>
            </a:r>
          </a:p>
          <a:p>
            <a:r>
              <a:rPr lang="en-US" sz="2000" dirty="0"/>
              <a:t>• Extended stays at school (early</a:t>
            </a:r>
          </a:p>
          <a:p>
            <a:r>
              <a:rPr lang="en-US" sz="2000" dirty="0"/>
              <a:t>arrival and late departures)</a:t>
            </a:r>
          </a:p>
          <a:p>
            <a:r>
              <a:rPr lang="en-US" sz="2000" dirty="0"/>
              <a:t>• Constant fatigue, listlessness</a:t>
            </a:r>
          </a:p>
          <a:p>
            <a:r>
              <a:rPr lang="en-US" sz="2000" dirty="0"/>
              <a:t>• Assuming adult responsibilities</a:t>
            </a:r>
          </a:p>
          <a:p>
            <a:r>
              <a:rPr lang="en-US" sz="2000" dirty="0"/>
              <a:t>• Says no caretaker at home</a:t>
            </a:r>
          </a:p>
          <a:p>
            <a:r>
              <a:rPr lang="en-US" sz="2000" dirty="0"/>
              <a:t>• Frequently absent / tardy</a:t>
            </a:r>
          </a:p>
          <a:p>
            <a:endParaRPr lang="en-US" dirty="0"/>
          </a:p>
        </p:txBody>
      </p:sp>
    </p:spTree>
    <p:extLst>
      <p:ext uri="{BB962C8B-B14F-4D97-AF65-F5344CB8AC3E}">
        <p14:creationId xmlns:p14="http://schemas.microsoft.com/office/powerpoint/2010/main" val="608313161"/>
      </p:ext>
    </p:extLst>
  </p:cSld>
  <p:clrMapOvr>
    <a:masterClrMapping/>
  </p:clrMapOvr>
  <mc:AlternateContent xmlns:mc="http://schemas.openxmlformats.org/markup-compatibility/2006" xmlns:p14="http://schemas.microsoft.com/office/powerpoint/2010/main">
    <mc:Choice Requires="p14">
      <p:transition spd="med" p14:dur="700" advTm="66135">
        <p:fade/>
      </p:transition>
    </mc:Choice>
    <mc:Fallback xmlns="">
      <p:transition spd="med" advTm="66135">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Housekeeping</a:t>
            </a:r>
            <a:endParaRPr lang="en-US" dirty="0"/>
          </a:p>
        </p:txBody>
      </p:sp>
      <p:sp>
        <p:nvSpPr>
          <p:cNvPr id="3" name="Content Placeholder 2"/>
          <p:cNvSpPr>
            <a:spLocks noGrp="1"/>
          </p:cNvSpPr>
          <p:nvPr>
            <p:ph idx="1"/>
          </p:nvPr>
        </p:nvSpPr>
        <p:spPr>
          <a:xfrm>
            <a:off x="838200" y="1825625"/>
            <a:ext cx="10515600" cy="4266672"/>
          </a:xfrm>
        </p:spPr>
        <p:txBody>
          <a:bodyPr/>
          <a:lstStyle/>
          <a:p>
            <a:endParaRPr lang="en-US" dirty="0" smtClean="0"/>
          </a:p>
          <a:p>
            <a:r>
              <a:rPr lang="en-US" dirty="0" smtClean="0"/>
              <a:t>This training will last approximately 90 minutes with questions included </a:t>
            </a:r>
            <a:endParaRPr lang="en-US" dirty="0"/>
          </a:p>
          <a:p>
            <a:r>
              <a:rPr lang="en-US" dirty="0" smtClean="0"/>
              <a:t>Please follow along using the Mandated Reporter Training Notes Handout provided on page 11 of your packet</a:t>
            </a:r>
          </a:p>
          <a:p>
            <a:pPr marL="0" indent="0">
              <a:buNone/>
            </a:pPr>
            <a:endParaRPr lang="en-US" dirty="0"/>
          </a:p>
        </p:txBody>
      </p:sp>
    </p:spTree>
    <p:extLst>
      <p:ext uri="{BB962C8B-B14F-4D97-AF65-F5344CB8AC3E}">
        <p14:creationId xmlns:p14="http://schemas.microsoft.com/office/powerpoint/2010/main" val="683558567"/>
      </p:ext>
    </p:extLst>
  </p:cSld>
  <p:clrMapOvr>
    <a:masterClrMapping/>
  </p:clrMapOvr>
  <mc:AlternateContent xmlns:mc="http://schemas.openxmlformats.org/markup-compatibility/2006" xmlns:p14="http://schemas.microsoft.com/office/powerpoint/2010/main">
    <mc:Choice Requires="p14">
      <p:transition spd="med" p14:dur="700" advTm="202">
        <p:fade/>
      </p:transition>
    </mc:Choice>
    <mc:Fallback xmlns="">
      <p:transition spd="med" advTm="202">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Emotional/ Psychological Abuse</a:t>
            </a:r>
          </a:p>
        </p:txBody>
      </p:sp>
      <p:sp>
        <p:nvSpPr>
          <p:cNvPr id="3" name="Content Placeholder 2"/>
          <p:cNvSpPr>
            <a:spLocks noGrp="1"/>
          </p:cNvSpPr>
          <p:nvPr>
            <p:ph idx="1"/>
          </p:nvPr>
        </p:nvSpPr>
        <p:spPr/>
        <p:txBody>
          <a:bodyPr>
            <a:normAutofit lnSpcReduction="10000"/>
          </a:bodyPr>
          <a:lstStyle/>
          <a:p>
            <a:r>
              <a:rPr lang="en-US" dirty="0"/>
              <a:t>Behaviors that harm a child’s self-worth or emotional well-being</a:t>
            </a:r>
          </a:p>
          <a:p>
            <a:r>
              <a:rPr lang="en-US" dirty="0"/>
              <a:t>Repeated pattern of damaging interactions between caregivers and child</a:t>
            </a:r>
          </a:p>
          <a:p>
            <a:endParaRPr lang="en-US" dirty="0"/>
          </a:p>
          <a:p>
            <a:r>
              <a:rPr lang="en-US" dirty="0"/>
              <a:t>Examples</a:t>
            </a:r>
          </a:p>
          <a:p>
            <a:pPr lvl="1"/>
            <a:r>
              <a:rPr lang="en-US" dirty="0"/>
              <a:t>Name calling</a:t>
            </a:r>
          </a:p>
          <a:p>
            <a:pPr lvl="1"/>
            <a:r>
              <a:rPr lang="en-US" dirty="0"/>
              <a:t>Shaming</a:t>
            </a:r>
          </a:p>
          <a:p>
            <a:pPr lvl="1"/>
            <a:r>
              <a:rPr lang="en-US" dirty="0"/>
              <a:t>Rejection</a:t>
            </a:r>
          </a:p>
          <a:p>
            <a:pPr lvl="1"/>
            <a:r>
              <a:rPr lang="en-US" dirty="0"/>
              <a:t>Withholding love</a:t>
            </a:r>
          </a:p>
          <a:p>
            <a:pPr lvl="1"/>
            <a:r>
              <a:rPr lang="en-US" dirty="0"/>
              <a:t>Threatening</a:t>
            </a:r>
          </a:p>
        </p:txBody>
      </p:sp>
      <p:pic>
        <p:nvPicPr>
          <p:cNvPr id="5" name="Picture 4"/>
          <p:cNvPicPr>
            <a:picLocks noChangeAspect="1"/>
          </p:cNvPicPr>
          <p:nvPr/>
        </p:nvPicPr>
        <p:blipFill>
          <a:blip r:embed="rId3"/>
          <a:stretch>
            <a:fillRect/>
          </a:stretch>
        </p:blipFill>
        <p:spPr>
          <a:xfrm>
            <a:off x="5455811" y="3196574"/>
            <a:ext cx="2499577" cy="3115326"/>
          </a:xfrm>
          <a:prstGeom prst="rect">
            <a:avLst/>
          </a:prstGeom>
        </p:spPr>
      </p:pic>
    </p:spTree>
    <p:extLst>
      <p:ext uri="{BB962C8B-B14F-4D97-AF65-F5344CB8AC3E}">
        <p14:creationId xmlns:p14="http://schemas.microsoft.com/office/powerpoint/2010/main" val="4092435000"/>
      </p:ext>
    </p:extLst>
  </p:cSld>
  <p:clrMapOvr>
    <a:masterClrMapping/>
  </p:clrMapOvr>
  <mc:AlternateContent xmlns:mc="http://schemas.openxmlformats.org/markup-compatibility/2006" xmlns:p14="http://schemas.microsoft.com/office/powerpoint/2010/main">
    <mc:Choice Requires="p14">
      <p:transition spd="med" p14:dur="700" advTm="70462">
        <p:fade/>
      </p:transition>
    </mc:Choice>
    <mc:Fallback xmlns="">
      <p:transition spd="med" advTm="70462">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Emotional/ Psychological Abuse</a:t>
            </a:r>
          </a:p>
        </p:txBody>
      </p:sp>
      <p:sp>
        <p:nvSpPr>
          <p:cNvPr id="3" name="Content Placeholder 2"/>
          <p:cNvSpPr>
            <a:spLocks noGrp="1"/>
          </p:cNvSpPr>
          <p:nvPr>
            <p:ph idx="1"/>
          </p:nvPr>
        </p:nvSpPr>
        <p:spPr/>
        <p:txBody>
          <a:bodyPr/>
          <a:lstStyle/>
          <a:p>
            <a:r>
              <a:rPr lang="en-US" dirty="0"/>
              <a:t>Potential Indicators</a:t>
            </a:r>
          </a:p>
          <a:p>
            <a:pPr lvl="1"/>
            <a:r>
              <a:rPr lang="en-US" dirty="0"/>
              <a:t>Speech disorders</a:t>
            </a:r>
          </a:p>
          <a:p>
            <a:pPr lvl="1"/>
            <a:r>
              <a:rPr lang="en-US" dirty="0"/>
              <a:t>Lags in physical development</a:t>
            </a:r>
          </a:p>
          <a:p>
            <a:pPr lvl="1"/>
            <a:r>
              <a:rPr lang="en-US" dirty="0"/>
              <a:t>Failure to thrive</a:t>
            </a:r>
          </a:p>
          <a:p>
            <a:pPr lvl="1"/>
            <a:r>
              <a:rPr lang="en-US" dirty="0"/>
              <a:t>Disruptive behavior</a:t>
            </a:r>
          </a:p>
          <a:p>
            <a:pPr lvl="1"/>
            <a:r>
              <a:rPr lang="en-US" dirty="0"/>
              <a:t>Sleep disorders</a:t>
            </a:r>
          </a:p>
          <a:p>
            <a:pPr lvl="1"/>
            <a:r>
              <a:rPr lang="en-US" dirty="0"/>
              <a:t>Disorganization</a:t>
            </a:r>
          </a:p>
        </p:txBody>
      </p:sp>
    </p:spTree>
    <p:extLst>
      <p:ext uri="{BB962C8B-B14F-4D97-AF65-F5344CB8AC3E}">
        <p14:creationId xmlns:p14="http://schemas.microsoft.com/office/powerpoint/2010/main" val="2742067089"/>
      </p:ext>
    </p:extLst>
  </p:cSld>
  <p:clrMapOvr>
    <a:masterClrMapping/>
  </p:clrMapOvr>
  <mc:AlternateContent xmlns:mc="http://schemas.openxmlformats.org/markup-compatibility/2006" xmlns:p14="http://schemas.microsoft.com/office/powerpoint/2010/main">
    <mc:Choice Requires="p14">
      <p:transition spd="med" p14:dur="700" advTm="26235">
        <p:fade/>
      </p:transition>
    </mc:Choice>
    <mc:Fallback xmlns="">
      <p:transition spd="med" advTm="26235">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Abuse</a:t>
            </a:r>
          </a:p>
        </p:txBody>
      </p:sp>
      <p:sp>
        <p:nvSpPr>
          <p:cNvPr id="3" name="Content Placeholder 2"/>
          <p:cNvSpPr>
            <a:spLocks noGrp="1"/>
          </p:cNvSpPr>
          <p:nvPr>
            <p:ph idx="1"/>
          </p:nvPr>
        </p:nvSpPr>
        <p:spPr/>
        <p:txBody>
          <a:bodyPr/>
          <a:lstStyle/>
          <a:p>
            <a:r>
              <a:rPr lang="en-US" dirty="0"/>
              <a:t>The exploitation of a child for the sexual gratification of an adult or older child.</a:t>
            </a:r>
          </a:p>
          <a:p>
            <a:r>
              <a:rPr lang="en-US" dirty="0"/>
              <a:t>Sexual abuse is most commonly perpetrated by an individual known to the victim. Rarely is the offender a stranger. One-third of all sexual abuse is perpetrated by another child</a:t>
            </a:r>
          </a:p>
          <a:p>
            <a:r>
              <a:rPr lang="en-US" dirty="0"/>
              <a:t>Includes: fondling, sodomy, rape, child prostitution, indecent exposure and exhibitionism, utilizing the internet as a vehicle for exploitation.</a:t>
            </a:r>
          </a:p>
          <a:p>
            <a:r>
              <a:rPr lang="en-US" dirty="0"/>
              <a:t>Commercial Sexual Exploitation of Children (domestic minor sex trafficking)</a:t>
            </a:r>
          </a:p>
        </p:txBody>
      </p:sp>
    </p:spTree>
    <p:extLst>
      <p:ext uri="{BB962C8B-B14F-4D97-AF65-F5344CB8AC3E}">
        <p14:creationId xmlns:p14="http://schemas.microsoft.com/office/powerpoint/2010/main" val="2289962246"/>
      </p:ext>
    </p:extLst>
  </p:cSld>
  <p:clrMapOvr>
    <a:masterClrMapping/>
  </p:clrMapOvr>
  <mc:AlternateContent xmlns:mc="http://schemas.openxmlformats.org/markup-compatibility/2006" xmlns:p14="http://schemas.microsoft.com/office/powerpoint/2010/main">
    <mc:Choice Requires="p14">
      <p:transition spd="med" p14:dur="700" advTm="109705">
        <p:fade/>
      </p:transition>
    </mc:Choice>
    <mc:Fallback xmlns="">
      <p:transition spd="med" advTm="109705">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Abuse</a:t>
            </a:r>
          </a:p>
        </p:txBody>
      </p:sp>
      <p:sp>
        <p:nvSpPr>
          <p:cNvPr id="4" name="TextBox 3"/>
          <p:cNvSpPr txBox="1"/>
          <p:nvPr/>
        </p:nvSpPr>
        <p:spPr>
          <a:xfrm>
            <a:off x="774590" y="1534602"/>
            <a:ext cx="4274489" cy="3447098"/>
          </a:xfrm>
          <a:prstGeom prst="rect">
            <a:avLst/>
          </a:prstGeom>
          <a:noFill/>
        </p:spPr>
        <p:txBody>
          <a:bodyPr wrap="square" rtlCol="0">
            <a:spAutoFit/>
          </a:bodyPr>
          <a:lstStyle/>
          <a:p>
            <a:r>
              <a:rPr lang="en-US" sz="2000" b="1" dirty="0">
                <a:solidFill>
                  <a:prstClr val="black"/>
                </a:solidFill>
              </a:rPr>
              <a:t>Physical Indicators</a:t>
            </a:r>
          </a:p>
          <a:p>
            <a:pPr marL="285750" indent="-285750">
              <a:buFont typeface="Arial" panose="020B0604020202020204" pitchFamily="34" charset="0"/>
              <a:buChar char="•"/>
            </a:pPr>
            <a:r>
              <a:rPr lang="en-US" sz="2000" dirty="0">
                <a:solidFill>
                  <a:prstClr val="black"/>
                </a:solidFill>
              </a:rPr>
              <a:t>Difficulty walking or sitting</a:t>
            </a:r>
          </a:p>
          <a:p>
            <a:pPr marL="285750" indent="-285750">
              <a:buFont typeface="Arial" panose="020B0604020202020204" pitchFamily="34" charset="0"/>
              <a:buChar char="•"/>
            </a:pPr>
            <a:r>
              <a:rPr lang="en-US" sz="2000" dirty="0">
                <a:solidFill>
                  <a:prstClr val="black"/>
                </a:solidFill>
              </a:rPr>
              <a:t>Torn, stained or bloody underclothes</a:t>
            </a:r>
          </a:p>
          <a:p>
            <a:pPr marL="285750" indent="-285750">
              <a:buFont typeface="Arial" panose="020B0604020202020204" pitchFamily="34" charset="0"/>
              <a:buChar char="•"/>
            </a:pPr>
            <a:r>
              <a:rPr lang="en-US" sz="2000" dirty="0">
                <a:solidFill>
                  <a:prstClr val="black"/>
                </a:solidFill>
              </a:rPr>
              <a:t>Pain, swelling or itching in the genital area</a:t>
            </a:r>
          </a:p>
          <a:p>
            <a:pPr marL="285750" indent="-285750">
              <a:buFont typeface="Arial" panose="020B0604020202020204" pitchFamily="34" charset="0"/>
              <a:buChar char="•"/>
            </a:pPr>
            <a:r>
              <a:rPr lang="en-US" sz="2000" dirty="0">
                <a:solidFill>
                  <a:prstClr val="black"/>
                </a:solidFill>
              </a:rPr>
              <a:t>Pain on urination</a:t>
            </a:r>
          </a:p>
          <a:p>
            <a:pPr marL="285750" indent="-285750">
              <a:buFont typeface="Arial" panose="020B0604020202020204" pitchFamily="34" charset="0"/>
              <a:buChar char="•"/>
            </a:pPr>
            <a:r>
              <a:rPr lang="en-US" sz="2000" dirty="0">
                <a:solidFill>
                  <a:prstClr val="black"/>
                </a:solidFill>
              </a:rPr>
              <a:t>Bruises, bleeding or laceration in external genitalia area</a:t>
            </a:r>
          </a:p>
          <a:p>
            <a:pPr marL="285750" indent="-285750">
              <a:buFont typeface="Arial" panose="020B0604020202020204" pitchFamily="34" charset="0"/>
              <a:buChar char="•"/>
            </a:pPr>
            <a:r>
              <a:rPr lang="en-US" sz="2000" dirty="0">
                <a:solidFill>
                  <a:prstClr val="black"/>
                </a:solidFill>
              </a:rPr>
              <a:t>Presence of STI</a:t>
            </a:r>
          </a:p>
          <a:p>
            <a:pPr marL="285750" indent="-285750">
              <a:buFont typeface="Arial" panose="020B0604020202020204" pitchFamily="34" charset="0"/>
              <a:buChar char="•"/>
            </a:pPr>
            <a:r>
              <a:rPr lang="en-US" sz="2000" dirty="0">
                <a:solidFill>
                  <a:prstClr val="black"/>
                </a:solidFill>
              </a:rPr>
              <a:t>Frequent urinary or yeast infections</a:t>
            </a:r>
          </a:p>
          <a:p>
            <a:endParaRPr lang="en-US" dirty="0">
              <a:solidFill>
                <a:prstClr val="black"/>
              </a:solidFill>
            </a:endParaRPr>
          </a:p>
        </p:txBody>
      </p:sp>
      <p:sp>
        <p:nvSpPr>
          <p:cNvPr id="5" name="TextBox 4"/>
          <p:cNvSpPr txBox="1"/>
          <p:nvPr/>
        </p:nvSpPr>
        <p:spPr>
          <a:xfrm>
            <a:off x="5685183" y="1534602"/>
            <a:ext cx="5160396" cy="3785652"/>
          </a:xfrm>
          <a:prstGeom prst="rect">
            <a:avLst/>
          </a:prstGeom>
          <a:noFill/>
        </p:spPr>
        <p:txBody>
          <a:bodyPr wrap="square" rtlCol="0">
            <a:spAutoFit/>
          </a:bodyPr>
          <a:lstStyle/>
          <a:p>
            <a:r>
              <a:rPr lang="en-US" sz="2000" b="1" dirty="0">
                <a:solidFill>
                  <a:prstClr val="black"/>
                </a:solidFill>
              </a:rPr>
              <a:t>Behavioral Indicators</a:t>
            </a:r>
          </a:p>
          <a:p>
            <a:pPr>
              <a:buFont typeface="Arial" pitchFamily="34" charset="0"/>
              <a:buChar char="•"/>
            </a:pPr>
            <a:r>
              <a:rPr lang="en-US" sz="2000" dirty="0">
                <a:solidFill>
                  <a:prstClr val="black"/>
                </a:solidFill>
              </a:rPr>
              <a:t> Inappropriate sex play or advanced sexual knowledge and promiscuity</a:t>
            </a:r>
          </a:p>
          <a:p>
            <a:pPr>
              <a:buFont typeface="Arial" pitchFamily="34" charset="0"/>
              <a:buChar char="•"/>
            </a:pPr>
            <a:r>
              <a:rPr lang="en-US" sz="2000" dirty="0">
                <a:solidFill>
                  <a:prstClr val="black"/>
                </a:solidFill>
              </a:rPr>
              <a:t>Hysteria, lack of emotional control</a:t>
            </a:r>
          </a:p>
          <a:p>
            <a:pPr>
              <a:buFont typeface="Arial" pitchFamily="34" charset="0"/>
              <a:buChar char="•"/>
            </a:pPr>
            <a:r>
              <a:rPr lang="en-US" sz="2000" dirty="0">
                <a:solidFill>
                  <a:prstClr val="black"/>
                </a:solidFill>
              </a:rPr>
              <a:t>Sudden school difficulties</a:t>
            </a:r>
          </a:p>
          <a:p>
            <a:pPr>
              <a:buFont typeface="Arial" pitchFamily="34" charset="0"/>
              <a:buChar char="•"/>
            </a:pPr>
            <a:r>
              <a:rPr lang="en-US" sz="2000" dirty="0">
                <a:solidFill>
                  <a:prstClr val="black"/>
                </a:solidFill>
              </a:rPr>
              <a:t>Withdrawal or depression</a:t>
            </a:r>
          </a:p>
          <a:p>
            <a:pPr>
              <a:buFont typeface="Arial" pitchFamily="34" charset="0"/>
              <a:buChar char="•"/>
            </a:pPr>
            <a:r>
              <a:rPr lang="en-US" sz="2000" dirty="0">
                <a:solidFill>
                  <a:prstClr val="black"/>
                </a:solidFill>
              </a:rPr>
              <a:t>Excessive worrying about siblings</a:t>
            </a:r>
          </a:p>
          <a:p>
            <a:pPr>
              <a:buFont typeface="Arial" pitchFamily="34" charset="0"/>
              <a:buChar char="•"/>
            </a:pPr>
            <a:r>
              <a:rPr lang="en-US" sz="2000" dirty="0">
                <a:solidFill>
                  <a:prstClr val="black"/>
                </a:solidFill>
              </a:rPr>
              <a:t>Difficult peer relationships, resists involvement with peers</a:t>
            </a:r>
          </a:p>
          <a:p>
            <a:pPr>
              <a:buFont typeface="Arial" pitchFamily="34" charset="0"/>
              <a:buChar char="•"/>
            </a:pPr>
            <a:r>
              <a:rPr lang="en-US" sz="2000" dirty="0">
                <a:solidFill>
                  <a:prstClr val="black"/>
                </a:solidFill>
              </a:rPr>
              <a:t>Self-imposed social isolation</a:t>
            </a:r>
          </a:p>
          <a:p>
            <a:pPr>
              <a:buFont typeface="Arial" pitchFamily="34" charset="0"/>
              <a:buChar char="•"/>
            </a:pPr>
            <a:r>
              <a:rPr lang="en-US" sz="2000" dirty="0">
                <a:solidFill>
                  <a:prstClr val="black"/>
                </a:solidFill>
              </a:rPr>
              <a:t>Avoidance of physical contact or closeness</a:t>
            </a:r>
          </a:p>
          <a:p>
            <a:pPr>
              <a:buFont typeface="Arial" pitchFamily="34" charset="0"/>
              <a:buChar char="•"/>
            </a:pPr>
            <a:r>
              <a:rPr lang="en-US" sz="2000" dirty="0">
                <a:solidFill>
                  <a:prstClr val="black"/>
                </a:solidFill>
              </a:rPr>
              <a:t>Sudden massive weight change (loss or gain) </a:t>
            </a:r>
          </a:p>
        </p:txBody>
      </p:sp>
    </p:spTree>
    <p:extLst>
      <p:ext uri="{BB962C8B-B14F-4D97-AF65-F5344CB8AC3E}">
        <p14:creationId xmlns:p14="http://schemas.microsoft.com/office/powerpoint/2010/main" val="3489515985"/>
      </p:ext>
    </p:extLst>
  </p:cSld>
  <p:clrMapOvr>
    <a:masterClrMapping/>
  </p:clrMapOvr>
  <mc:AlternateContent xmlns:mc="http://schemas.openxmlformats.org/markup-compatibility/2006" xmlns:p14="http://schemas.microsoft.com/office/powerpoint/2010/main">
    <mc:Choice Requires="p14">
      <p:transition spd="med" p14:dur="700" advTm="149045">
        <p:fade/>
      </p:transition>
    </mc:Choice>
    <mc:Fallback xmlns="">
      <p:transition spd="med" advTm="149045">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Sexual Abuse</a:t>
            </a:r>
          </a:p>
        </p:txBody>
      </p:sp>
      <p:sp>
        <p:nvSpPr>
          <p:cNvPr id="3" name="Content Placeholder 2"/>
          <p:cNvSpPr>
            <a:spLocks noGrp="1"/>
          </p:cNvSpPr>
          <p:nvPr>
            <p:ph idx="1"/>
          </p:nvPr>
        </p:nvSpPr>
        <p:spPr/>
        <p:txBody>
          <a:bodyPr>
            <a:normAutofit/>
          </a:bodyPr>
          <a:lstStyle/>
          <a:p>
            <a:r>
              <a:rPr lang="en-US" sz="3200" dirty="0" smtClean="0"/>
              <a:t>Report suspicions of child sexual abuse to DFCS </a:t>
            </a:r>
          </a:p>
          <a:p>
            <a:r>
              <a:rPr lang="en-US" sz="3200" dirty="0" smtClean="0"/>
              <a:t>DFCS will refer children to local Child Advocacy Centers (CACs)</a:t>
            </a:r>
          </a:p>
          <a:p>
            <a:r>
              <a:rPr lang="en-US" sz="3200" dirty="0" smtClean="0"/>
              <a:t>Seek the Darkness to Light Stewards of Children sexual abuse prevention training</a:t>
            </a:r>
          </a:p>
          <a:p>
            <a:pPr lvl="1"/>
            <a:r>
              <a:rPr lang="en-US" sz="2800" dirty="0" smtClean="0"/>
              <a:t>Led by the Georgia Center for Child Advocacy</a:t>
            </a:r>
            <a:endParaRPr lang="en-US" sz="2800" dirty="0"/>
          </a:p>
          <a:p>
            <a:r>
              <a:rPr lang="en-US" sz="3200" dirty="0" smtClean="0"/>
              <a:t>Educate staff on healthy childhood sexual development</a:t>
            </a:r>
          </a:p>
        </p:txBody>
      </p:sp>
    </p:spTree>
    <p:extLst>
      <p:ext uri="{BB962C8B-B14F-4D97-AF65-F5344CB8AC3E}">
        <p14:creationId xmlns:p14="http://schemas.microsoft.com/office/powerpoint/2010/main" val="2785633497"/>
      </p:ext>
    </p:extLst>
  </p:cSld>
  <p:clrMapOvr>
    <a:masterClrMapping/>
  </p:clrMapOvr>
  <mc:AlternateContent xmlns:mc="http://schemas.openxmlformats.org/markup-compatibility/2006" xmlns:p14="http://schemas.microsoft.com/office/powerpoint/2010/main">
    <mc:Choice Requires="p14">
      <p:transition spd="med" p14:dur="700" advTm="109705">
        <p:fade/>
      </p:transition>
    </mc:Choice>
    <mc:Fallback xmlns="">
      <p:transition spd="med" advTm="109705">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disclosure</a:t>
            </a:r>
          </a:p>
        </p:txBody>
      </p:sp>
      <p:sp>
        <p:nvSpPr>
          <p:cNvPr id="3" name="Content Placeholder 2"/>
          <p:cNvSpPr>
            <a:spLocks noGrp="1"/>
          </p:cNvSpPr>
          <p:nvPr>
            <p:ph idx="1"/>
          </p:nvPr>
        </p:nvSpPr>
        <p:spPr>
          <a:xfrm>
            <a:off x="326573" y="1825625"/>
            <a:ext cx="6995060" cy="4351338"/>
          </a:xfrm>
        </p:spPr>
        <p:txBody>
          <a:bodyPr/>
          <a:lstStyle/>
          <a:p>
            <a:pPr marL="0" indent="0">
              <a:buNone/>
            </a:pPr>
            <a:r>
              <a:rPr lang="en-US" dirty="0"/>
              <a:t>• Indirect Hints (“I don’t like staying with ____)</a:t>
            </a:r>
          </a:p>
          <a:p>
            <a:pPr marL="0" indent="0">
              <a:buNone/>
            </a:pPr>
            <a:endParaRPr lang="en-US" dirty="0"/>
          </a:p>
          <a:p>
            <a:pPr marL="0" indent="0">
              <a:buNone/>
            </a:pPr>
            <a:r>
              <a:rPr lang="en-US" dirty="0"/>
              <a:t>• Disguised Disclosures (“I know someone who…”)</a:t>
            </a:r>
          </a:p>
          <a:p>
            <a:pPr marL="0" indent="0">
              <a:buNone/>
            </a:pPr>
            <a:endParaRPr lang="en-US" dirty="0"/>
          </a:p>
          <a:p>
            <a:pPr marL="0" indent="0">
              <a:buNone/>
            </a:pPr>
            <a:r>
              <a:rPr lang="en-US" dirty="0"/>
              <a:t>• Disclosures with Strings Attached  (“I’ll tell you if …”)</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5566" y="71842"/>
            <a:ext cx="5203371" cy="6733774"/>
          </a:xfrm>
          <a:prstGeom prst="rect">
            <a:avLst/>
          </a:prstGeom>
        </p:spPr>
      </p:pic>
    </p:spTree>
    <p:extLst>
      <p:ext uri="{BB962C8B-B14F-4D97-AF65-F5344CB8AC3E}">
        <p14:creationId xmlns:p14="http://schemas.microsoft.com/office/powerpoint/2010/main" val="1801432945"/>
      </p:ext>
    </p:extLst>
  </p:cSld>
  <p:clrMapOvr>
    <a:masterClrMapping/>
  </p:clrMapOvr>
  <mc:AlternateContent xmlns:mc="http://schemas.openxmlformats.org/markup-compatibility/2006" xmlns:p14="http://schemas.microsoft.com/office/powerpoint/2010/main">
    <mc:Choice Requires="p14">
      <p:transition spd="med" p14:dur="700" advTm="162674">
        <p:fade/>
      </p:transition>
    </mc:Choice>
    <mc:Fallback xmlns="">
      <p:transition spd="med" advTm="162674">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a Child Discloses</a:t>
            </a:r>
            <a:br>
              <a:rPr lang="en-US" dirty="0"/>
            </a:br>
            <a:r>
              <a:rPr lang="en-US" dirty="0"/>
              <a:t>Maltreatment</a:t>
            </a:r>
          </a:p>
        </p:txBody>
      </p:sp>
      <p:sp>
        <p:nvSpPr>
          <p:cNvPr id="3" name="Content Placeholder 2"/>
          <p:cNvSpPr>
            <a:spLocks noGrp="1"/>
          </p:cNvSpPr>
          <p:nvPr>
            <p:ph idx="1"/>
          </p:nvPr>
        </p:nvSpPr>
        <p:spPr/>
        <p:txBody>
          <a:bodyPr/>
          <a:lstStyle/>
          <a:p>
            <a:pPr marL="0" indent="0">
              <a:buNone/>
            </a:pPr>
            <a:r>
              <a:rPr lang="en-US" dirty="0"/>
              <a:t>• Respect the child’s need for confidentiality</a:t>
            </a:r>
          </a:p>
          <a:p>
            <a:pPr marL="0" indent="0">
              <a:buNone/>
            </a:pPr>
            <a:r>
              <a:rPr lang="en-US" dirty="0"/>
              <a:t>• Leave investigative work to professionals</a:t>
            </a:r>
          </a:p>
          <a:p>
            <a:pPr marL="457200" lvl="1" indent="0">
              <a:buNone/>
            </a:pPr>
            <a:r>
              <a:rPr lang="en-US" dirty="0"/>
              <a:t>– Minimize the number of questions you ask</a:t>
            </a:r>
          </a:p>
          <a:p>
            <a:pPr marL="457200" lvl="1" indent="0">
              <a:buNone/>
            </a:pPr>
            <a:r>
              <a:rPr lang="en-US" dirty="0"/>
              <a:t>– Avoid the use of leading questions</a:t>
            </a:r>
          </a:p>
          <a:p>
            <a:pPr marL="457200" lvl="1" indent="0">
              <a:buNone/>
            </a:pPr>
            <a:r>
              <a:rPr lang="en-US" dirty="0"/>
              <a:t>– Don’t try to get all of the details</a:t>
            </a:r>
          </a:p>
          <a:p>
            <a:pPr marL="0" indent="0">
              <a:buNone/>
            </a:pPr>
            <a:r>
              <a:rPr lang="en-US" dirty="0"/>
              <a:t>• Report the disclosure immediately to designated reporter (or CPS/police)</a:t>
            </a:r>
          </a:p>
        </p:txBody>
      </p:sp>
    </p:spTree>
    <p:extLst>
      <p:ext uri="{BB962C8B-B14F-4D97-AF65-F5344CB8AC3E}">
        <p14:creationId xmlns:p14="http://schemas.microsoft.com/office/powerpoint/2010/main" val="1048722253"/>
      </p:ext>
    </p:extLst>
  </p:cSld>
  <p:clrMapOvr>
    <a:masterClrMapping/>
  </p:clrMapOvr>
  <mc:AlternateContent xmlns:mc="http://schemas.openxmlformats.org/markup-compatibility/2006" xmlns:p14="http://schemas.microsoft.com/office/powerpoint/2010/main">
    <mc:Choice Requires="p14">
      <p:transition spd="med" p14:dur="700" advTm="127769">
        <p:fade/>
      </p:transition>
    </mc:Choice>
    <mc:Fallback xmlns="">
      <p:transition spd="med" advTm="127769">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Informed-Approach</a:t>
            </a:r>
          </a:p>
        </p:txBody>
      </p:sp>
      <p:sp>
        <p:nvSpPr>
          <p:cNvPr id="3" name="Content Placeholder 2"/>
          <p:cNvSpPr>
            <a:spLocks noGrp="1"/>
          </p:cNvSpPr>
          <p:nvPr>
            <p:ph idx="1"/>
          </p:nvPr>
        </p:nvSpPr>
        <p:spPr/>
        <p:txBody>
          <a:bodyPr/>
          <a:lstStyle/>
          <a:p>
            <a:r>
              <a:rPr lang="en-US" b="1" dirty="0"/>
              <a:t>Realize</a:t>
            </a:r>
            <a:r>
              <a:rPr lang="en-US" dirty="0"/>
              <a:t> the widespread impact of trauma </a:t>
            </a:r>
          </a:p>
          <a:p>
            <a:r>
              <a:rPr lang="en-US" b="1" dirty="0"/>
              <a:t>Recognize</a:t>
            </a:r>
            <a:r>
              <a:rPr lang="en-US" dirty="0"/>
              <a:t> the signs and symptoms of trauma</a:t>
            </a:r>
          </a:p>
          <a:p>
            <a:r>
              <a:rPr lang="en-US" b="1" dirty="0"/>
              <a:t>Respond</a:t>
            </a:r>
            <a:r>
              <a:rPr lang="en-US" dirty="0"/>
              <a:t> by fully integrating knowledge about trauma into policies</a:t>
            </a:r>
          </a:p>
          <a:p>
            <a:r>
              <a:rPr lang="en-US" dirty="0"/>
              <a:t>Seek to actively </a:t>
            </a:r>
            <a:r>
              <a:rPr lang="en-US" b="1" dirty="0"/>
              <a:t>resist</a:t>
            </a:r>
            <a:r>
              <a:rPr lang="en-US" dirty="0"/>
              <a:t> re-traumatization. </a:t>
            </a:r>
          </a:p>
          <a:p>
            <a:endParaRPr lang="en-US" dirty="0"/>
          </a:p>
        </p:txBody>
      </p:sp>
    </p:spTree>
    <p:extLst>
      <p:ext uri="{BB962C8B-B14F-4D97-AF65-F5344CB8AC3E}">
        <p14:creationId xmlns:p14="http://schemas.microsoft.com/office/powerpoint/2010/main" val="2487283120"/>
      </p:ext>
    </p:extLst>
  </p:cSld>
  <p:clrMapOvr>
    <a:masterClrMapping/>
  </p:clrMapOvr>
  <mc:AlternateContent xmlns:mc="http://schemas.openxmlformats.org/markup-compatibility/2006" xmlns:p14="http://schemas.microsoft.com/office/powerpoint/2010/main">
    <mc:Choice Requires="p14">
      <p:transition spd="med" p14:dur="700" advTm="2611">
        <p:fade/>
      </p:transition>
    </mc:Choice>
    <mc:Fallback xmlns="">
      <p:transition spd="med" advTm="2611">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Mandated Reporting </a:t>
            </a:r>
          </a:p>
        </p:txBody>
      </p:sp>
      <p:sp>
        <p:nvSpPr>
          <p:cNvPr id="6" name="Rectangle 5"/>
          <p:cNvSpPr/>
          <p:nvPr/>
        </p:nvSpPr>
        <p:spPr>
          <a:xfrm>
            <a:off x="8425543" y="365125"/>
            <a:ext cx="3570514" cy="597036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5" name="Picture 4"/>
          <p:cNvPicPr>
            <a:picLocks noChangeAspect="1"/>
          </p:cNvPicPr>
          <p:nvPr/>
        </p:nvPicPr>
        <p:blipFill>
          <a:blip r:embed="rId2"/>
          <a:stretch>
            <a:fillRect/>
          </a:stretch>
        </p:blipFill>
        <p:spPr>
          <a:xfrm>
            <a:off x="1621977" y="1349828"/>
            <a:ext cx="9138906" cy="4505495"/>
          </a:xfrm>
          <a:prstGeom prst="rect">
            <a:avLst/>
          </a:prstGeom>
        </p:spPr>
      </p:pic>
    </p:spTree>
    <p:extLst>
      <p:ext uri="{BB962C8B-B14F-4D97-AF65-F5344CB8AC3E}">
        <p14:creationId xmlns:p14="http://schemas.microsoft.com/office/powerpoint/2010/main" val="1548191771"/>
      </p:ext>
    </p:extLst>
  </p:cSld>
  <p:clrMapOvr>
    <a:masterClrMapping/>
  </p:clrMapOvr>
  <mc:AlternateContent xmlns:mc="http://schemas.openxmlformats.org/markup-compatibility/2006" xmlns:p14="http://schemas.microsoft.com/office/powerpoint/2010/main">
    <mc:Choice Requires="p14">
      <p:transition spd="med" p14:dur="700" advTm="1632">
        <p:fade/>
      </p:transition>
    </mc:Choice>
    <mc:Fallback xmlns="">
      <p:transition spd="med" advTm="1632">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Mandated Reporting-</a:t>
            </a:r>
            <a:br>
              <a:rPr lang="en-US" dirty="0"/>
            </a:br>
            <a:r>
              <a:rPr lang="en-US" dirty="0"/>
              <a:t>Who is mandated to report?</a:t>
            </a:r>
          </a:p>
        </p:txBody>
      </p:sp>
      <p:sp>
        <p:nvSpPr>
          <p:cNvPr id="4" name="TextBox 3"/>
          <p:cNvSpPr txBox="1"/>
          <p:nvPr/>
        </p:nvSpPr>
        <p:spPr>
          <a:xfrm>
            <a:off x="620485" y="1886631"/>
            <a:ext cx="4082143" cy="4370427"/>
          </a:xfrm>
          <a:prstGeom prst="rect">
            <a:avLst/>
          </a:prstGeom>
          <a:noFill/>
        </p:spPr>
        <p:txBody>
          <a:bodyPr wrap="square" rtlCol="0">
            <a:spAutoFit/>
          </a:bodyPr>
          <a:lstStyle/>
          <a:p>
            <a:r>
              <a:rPr lang="en-US" sz="2000" b="1" dirty="0">
                <a:solidFill>
                  <a:prstClr val="black"/>
                </a:solidFill>
                <a:hlinkClick r:id="rId3"/>
              </a:rPr>
              <a:t>Georgia law </a:t>
            </a:r>
            <a:r>
              <a:rPr lang="en-US" sz="2000" b="1" dirty="0">
                <a:solidFill>
                  <a:prstClr val="black"/>
                </a:solidFill>
              </a:rPr>
              <a:t>requires certain individuals to report suspected child </a:t>
            </a:r>
            <a:r>
              <a:rPr lang="en-US" sz="2000" dirty="0">
                <a:solidFill>
                  <a:prstClr val="black"/>
                </a:solidFill>
              </a:rPr>
              <a:t>abuse:</a:t>
            </a:r>
          </a:p>
          <a:p>
            <a:r>
              <a:rPr lang="en-US" sz="2000" dirty="0">
                <a:solidFill>
                  <a:prstClr val="black"/>
                </a:solidFill>
              </a:rPr>
              <a:t>• schoolteachers/administrators</a:t>
            </a:r>
          </a:p>
          <a:p>
            <a:r>
              <a:rPr lang="en-US" sz="2000" dirty="0">
                <a:solidFill>
                  <a:prstClr val="black"/>
                </a:solidFill>
              </a:rPr>
              <a:t>• School guidance counselors, visiting teachers, school social workers, school psychologists</a:t>
            </a:r>
          </a:p>
          <a:p>
            <a:r>
              <a:rPr lang="en-US" sz="2000" dirty="0">
                <a:solidFill>
                  <a:prstClr val="black"/>
                </a:solidFill>
              </a:rPr>
              <a:t>• Child Service organizational personnel</a:t>
            </a:r>
          </a:p>
          <a:p>
            <a:r>
              <a:rPr lang="en-US" sz="2000" dirty="0">
                <a:solidFill>
                  <a:prstClr val="black"/>
                </a:solidFill>
              </a:rPr>
              <a:t>• Child welfare agency personnel</a:t>
            </a:r>
          </a:p>
          <a:p>
            <a:r>
              <a:rPr lang="en-US" sz="2000" dirty="0">
                <a:solidFill>
                  <a:prstClr val="black"/>
                </a:solidFill>
              </a:rPr>
              <a:t>• Child counseling personnel</a:t>
            </a:r>
          </a:p>
          <a:p>
            <a:r>
              <a:rPr lang="en-US" sz="2000" dirty="0">
                <a:solidFill>
                  <a:prstClr val="black"/>
                </a:solidFill>
              </a:rPr>
              <a:t>• Law enforcement personnel</a:t>
            </a:r>
          </a:p>
          <a:p>
            <a:r>
              <a:rPr lang="en-US" sz="2000" dirty="0">
                <a:solidFill>
                  <a:prstClr val="black"/>
                </a:solidFill>
              </a:rPr>
              <a:t>• Licensed psychologists (interns)</a:t>
            </a:r>
          </a:p>
          <a:p>
            <a:endParaRPr lang="en-US" dirty="0">
              <a:solidFill>
                <a:prstClr val="black"/>
              </a:solidFill>
            </a:endParaRPr>
          </a:p>
        </p:txBody>
      </p:sp>
      <p:sp>
        <p:nvSpPr>
          <p:cNvPr id="5" name="TextBox 4"/>
          <p:cNvSpPr txBox="1"/>
          <p:nvPr/>
        </p:nvSpPr>
        <p:spPr>
          <a:xfrm>
            <a:off x="6041571" y="1603608"/>
            <a:ext cx="5312229" cy="5601533"/>
          </a:xfrm>
          <a:prstGeom prst="rect">
            <a:avLst/>
          </a:prstGeom>
          <a:noFill/>
        </p:spPr>
        <p:txBody>
          <a:bodyPr wrap="square" rtlCol="0">
            <a:spAutoFit/>
          </a:bodyPr>
          <a:lstStyle/>
          <a:p>
            <a:r>
              <a:rPr lang="en-US" sz="2000" dirty="0">
                <a:solidFill>
                  <a:prstClr val="black"/>
                </a:solidFill>
              </a:rPr>
              <a:t>• Physicians licensed to  practice</a:t>
            </a:r>
          </a:p>
          <a:p>
            <a:r>
              <a:rPr lang="en-US" sz="2000" dirty="0">
                <a:solidFill>
                  <a:prstClr val="black"/>
                </a:solidFill>
              </a:rPr>
              <a:t>medicine; interns/residents</a:t>
            </a:r>
          </a:p>
          <a:p>
            <a:r>
              <a:rPr lang="en-US" sz="2000" dirty="0">
                <a:solidFill>
                  <a:prstClr val="black"/>
                </a:solidFill>
              </a:rPr>
              <a:t>• Registered professional nurses / Licensed practical nurses</a:t>
            </a:r>
          </a:p>
          <a:p>
            <a:r>
              <a:rPr lang="en-US" sz="2000" dirty="0">
                <a:solidFill>
                  <a:prstClr val="black"/>
                </a:solidFill>
              </a:rPr>
              <a:t>• Hospital or medical personnel,  Dentists, Podiatrists</a:t>
            </a:r>
          </a:p>
          <a:p>
            <a:r>
              <a:rPr lang="en-US" sz="2000" dirty="0">
                <a:solidFill>
                  <a:prstClr val="black"/>
                </a:solidFill>
              </a:rPr>
              <a:t>• Professional counselors, social workers, or marriage and family therapists</a:t>
            </a:r>
          </a:p>
          <a:p>
            <a:r>
              <a:rPr lang="en-US" sz="2000" dirty="0">
                <a:solidFill>
                  <a:prstClr val="black"/>
                </a:solidFill>
              </a:rPr>
              <a:t>• Staff </a:t>
            </a:r>
            <a:r>
              <a:rPr lang="en-US" sz="2000" b="1" i="1" dirty="0">
                <a:solidFill>
                  <a:prstClr val="black"/>
                </a:solidFill>
              </a:rPr>
              <a:t>and</a:t>
            </a:r>
            <a:r>
              <a:rPr lang="en-US" sz="2000" b="1" dirty="0">
                <a:solidFill>
                  <a:prstClr val="black"/>
                </a:solidFill>
              </a:rPr>
              <a:t> </a:t>
            </a:r>
            <a:r>
              <a:rPr lang="en-US" sz="2000" dirty="0">
                <a:solidFill>
                  <a:prstClr val="black"/>
                </a:solidFill>
              </a:rPr>
              <a:t>volunteers</a:t>
            </a:r>
            <a:r>
              <a:rPr lang="en-US" sz="2000" b="1" dirty="0">
                <a:solidFill>
                  <a:prstClr val="black"/>
                </a:solidFill>
              </a:rPr>
              <a:t> </a:t>
            </a:r>
            <a:r>
              <a:rPr lang="en-US" sz="2000" dirty="0">
                <a:solidFill>
                  <a:prstClr val="black"/>
                </a:solidFill>
              </a:rPr>
              <a:t>at child and family- serving agencies</a:t>
            </a:r>
          </a:p>
          <a:p>
            <a:r>
              <a:rPr lang="en-US" sz="2000" dirty="0">
                <a:solidFill>
                  <a:prstClr val="black"/>
                </a:solidFill>
              </a:rPr>
              <a:t>• Reproductive health care facility or pregnancy resource center personnel and volunteers</a:t>
            </a:r>
          </a:p>
          <a:p>
            <a:r>
              <a:rPr lang="en-US" sz="2000" dirty="0">
                <a:solidFill>
                  <a:prstClr val="black"/>
                </a:solidFill>
              </a:rPr>
              <a:t>• Clergy- however not within the confines of confession</a:t>
            </a:r>
          </a:p>
          <a:p>
            <a:endParaRPr lang="en-US" sz="2000" dirty="0">
              <a:solidFill>
                <a:prstClr val="black"/>
              </a:solidFill>
            </a:endParaRPr>
          </a:p>
          <a:p>
            <a:r>
              <a:rPr lang="en-US" sz="2000" dirty="0">
                <a:solidFill>
                  <a:prstClr val="black"/>
                </a:solidFill>
              </a:rPr>
              <a:t>* Mandated reporters should know and follow the child abuse reporting protocol in their agency</a:t>
            </a:r>
          </a:p>
          <a:p>
            <a:endParaRPr lang="en-US" dirty="0">
              <a:solidFill>
                <a:prstClr val="black"/>
              </a:solidFill>
            </a:endParaRPr>
          </a:p>
        </p:txBody>
      </p:sp>
    </p:spTree>
    <p:extLst>
      <p:ext uri="{BB962C8B-B14F-4D97-AF65-F5344CB8AC3E}">
        <p14:creationId xmlns:p14="http://schemas.microsoft.com/office/powerpoint/2010/main" val="1233278491"/>
      </p:ext>
    </p:extLst>
  </p:cSld>
  <p:clrMapOvr>
    <a:masterClrMapping/>
  </p:clrMapOvr>
  <mc:AlternateContent xmlns:mc="http://schemas.openxmlformats.org/markup-compatibility/2006" xmlns:p14="http://schemas.microsoft.com/office/powerpoint/2010/main">
    <mc:Choice Requires="p14">
      <p:transition spd="med" p14:dur="700" advTm="699730">
        <p:fade/>
      </p:transition>
    </mc:Choice>
    <mc:Fallback xmlns="">
      <p:transition spd="med" advTm="69973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a:xfrm>
            <a:off x="838200" y="1825625"/>
            <a:ext cx="10515600" cy="4266672"/>
          </a:xfrm>
        </p:spPr>
        <p:txBody>
          <a:bodyPr/>
          <a:lstStyle/>
          <a:p>
            <a:r>
              <a:rPr lang="en-US" dirty="0"/>
              <a:t>Understand how the laws around mandated reporting affect you</a:t>
            </a:r>
          </a:p>
          <a:p>
            <a:r>
              <a:rPr lang="en-US" dirty="0"/>
              <a:t>Define four types of abuse and related indicators</a:t>
            </a:r>
          </a:p>
          <a:p>
            <a:r>
              <a:rPr lang="en-US" dirty="0"/>
              <a:t>Describe the process for handling a disclosure of abuse</a:t>
            </a:r>
          </a:p>
          <a:p>
            <a:r>
              <a:rPr lang="en-US" dirty="0"/>
              <a:t>Follow the basic procedure for reporting suspected child abuse</a:t>
            </a:r>
          </a:p>
          <a:p>
            <a:r>
              <a:rPr lang="en-US" dirty="0"/>
              <a:t>Identify protective factors and strategies for preventing child abuse</a:t>
            </a:r>
          </a:p>
        </p:txBody>
      </p:sp>
    </p:spTree>
    <p:extLst>
      <p:ext uri="{BB962C8B-B14F-4D97-AF65-F5344CB8AC3E}">
        <p14:creationId xmlns:p14="http://schemas.microsoft.com/office/powerpoint/2010/main" val="3879255453"/>
      </p:ext>
    </p:extLst>
  </p:cSld>
  <p:clrMapOvr>
    <a:masterClrMapping/>
  </p:clrMapOvr>
  <mc:AlternateContent xmlns:mc="http://schemas.openxmlformats.org/markup-compatibility/2006" xmlns:p14="http://schemas.microsoft.com/office/powerpoint/2010/main">
    <mc:Choice Requires="p14">
      <p:transition spd="med" p14:dur="700" advTm="202">
        <p:fade/>
      </p:transition>
    </mc:Choice>
    <mc:Fallback xmlns="">
      <p:transition spd="med" advTm="202">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1865" y="0"/>
            <a:ext cx="2622176" cy="1325563"/>
          </a:xfrm>
        </p:spPr>
        <p:txBody>
          <a:bodyPr/>
          <a:lstStyle/>
          <a:p>
            <a:r>
              <a:rPr lang="en-US" b="1" dirty="0"/>
              <a:t>Your Role</a:t>
            </a:r>
          </a:p>
        </p:txBody>
      </p:sp>
      <p:sp>
        <p:nvSpPr>
          <p:cNvPr id="7" name="Rectangle 6"/>
          <p:cNvSpPr/>
          <p:nvPr/>
        </p:nvSpPr>
        <p:spPr>
          <a:xfrm>
            <a:off x="8611958" y="478971"/>
            <a:ext cx="3471182" cy="59218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486498" y="1068385"/>
            <a:ext cx="2114550" cy="2266950"/>
          </a:xfrm>
          <a:prstGeom prst="rect">
            <a:avLst/>
          </a:prstGeom>
        </p:spPr>
      </p:pic>
      <p:sp>
        <p:nvSpPr>
          <p:cNvPr id="3" name="Content Placeholder 2"/>
          <p:cNvSpPr>
            <a:spLocks noGrp="1"/>
          </p:cNvSpPr>
          <p:nvPr>
            <p:ph idx="1"/>
          </p:nvPr>
        </p:nvSpPr>
        <p:spPr>
          <a:xfrm>
            <a:off x="2974041" y="1068385"/>
            <a:ext cx="8736106" cy="4351338"/>
          </a:xfrm>
        </p:spPr>
        <p:txBody>
          <a:bodyPr>
            <a:normAutofit/>
          </a:bodyPr>
          <a:lstStyle/>
          <a:p>
            <a:pPr marL="0" indent="0">
              <a:buNone/>
            </a:pPr>
            <a:r>
              <a:rPr lang="en-US" sz="2400" dirty="0"/>
              <a:t>You are legally required to report your </a:t>
            </a:r>
            <a:r>
              <a:rPr lang="en-US" sz="2400" b="1" dirty="0"/>
              <a:t>suspicion </a:t>
            </a:r>
            <a:r>
              <a:rPr lang="en-US" sz="2400" dirty="0"/>
              <a:t>to the DFCS centralized intake </a:t>
            </a:r>
            <a:r>
              <a:rPr lang="en-US" sz="2400" dirty="0" smtClean="0"/>
              <a:t>office or to your organization’s designated mandated reporter.</a:t>
            </a:r>
            <a:endParaRPr lang="en-US" sz="2400" dirty="0"/>
          </a:p>
          <a:p>
            <a:pPr marL="0" indent="0">
              <a:buNone/>
            </a:pPr>
            <a:endParaRPr lang="en-US" sz="2400" b="1" dirty="0"/>
          </a:p>
          <a:p>
            <a:pPr marL="0" indent="0">
              <a:buNone/>
            </a:pPr>
            <a:r>
              <a:rPr lang="en-US" sz="2400" dirty="0"/>
              <a:t>Familiarize yourself on your organization’s reporting policy.</a:t>
            </a:r>
          </a:p>
          <a:p>
            <a:pPr marL="0" indent="0">
              <a:buNone/>
            </a:pPr>
            <a:endParaRPr lang="en-US" sz="2400" dirty="0"/>
          </a:p>
          <a:p>
            <a:pPr marL="0" indent="0">
              <a:buNone/>
            </a:pPr>
            <a:r>
              <a:rPr lang="en-US" sz="2400" dirty="0"/>
              <a:t>Advocate for child safety policies in your workplace or community.</a:t>
            </a:r>
          </a:p>
          <a:p>
            <a:pPr marL="0" indent="0">
              <a:buNone/>
            </a:pPr>
            <a:endParaRPr lang="en-US" dirty="0"/>
          </a:p>
        </p:txBody>
      </p:sp>
      <p:sp>
        <p:nvSpPr>
          <p:cNvPr id="4" name="TextBox 3"/>
          <p:cNvSpPr txBox="1"/>
          <p:nvPr/>
        </p:nvSpPr>
        <p:spPr>
          <a:xfrm>
            <a:off x="7342094" y="4346948"/>
            <a:ext cx="4536141" cy="769441"/>
          </a:xfrm>
          <a:prstGeom prst="rect">
            <a:avLst/>
          </a:prstGeom>
          <a:noFill/>
        </p:spPr>
        <p:txBody>
          <a:bodyPr wrap="square" rtlCol="0">
            <a:spAutoFit/>
          </a:bodyPr>
          <a:lstStyle/>
          <a:p>
            <a:r>
              <a:rPr lang="en-US" sz="4400" dirty="0">
                <a:solidFill>
                  <a:prstClr val="black"/>
                </a:solidFill>
              </a:rPr>
              <a:t>Not Your Role</a:t>
            </a:r>
          </a:p>
        </p:txBody>
      </p:sp>
      <p:sp>
        <p:nvSpPr>
          <p:cNvPr id="5" name="TextBox 4"/>
          <p:cNvSpPr txBox="1"/>
          <p:nvPr/>
        </p:nvSpPr>
        <p:spPr>
          <a:xfrm>
            <a:off x="6775473" y="5200471"/>
            <a:ext cx="4428565" cy="1200329"/>
          </a:xfrm>
          <a:prstGeom prst="rect">
            <a:avLst/>
          </a:prstGeom>
          <a:noFill/>
        </p:spPr>
        <p:txBody>
          <a:bodyPr wrap="square" rtlCol="0">
            <a:spAutoFit/>
          </a:bodyPr>
          <a:lstStyle/>
          <a:p>
            <a:pPr algn="ctr"/>
            <a:r>
              <a:rPr lang="en-US" sz="2400" dirty="0">
                <a:solidFill>
                  <a:prstClr val="black"/>
                </a:solidFill>
              </a:rPr>
              <a:t>Investigating information an individual or child has told you or injuries of a child </a:t>
            </a:r>
          </a:p>
        </p:txBody>
      </p:sp>
    </p:spTree>
    <p:custDataLst>
      <p:tags r:id="rId1"/>
    </p:custDataLst>
    <p:extLst>
      <p:ext uri="{BB962C8B-B14F-4D97-AF65-F5344CB8AC3E}">
        <p14:creationId xmlns:p14="http://schemas.microsoft.com/office/powerpoint/2010/main" val="240800752"/>
      </p:ext>
    </p:extLst>
  </p:cSld>
  <p:clrMapOvr>
    <a:masterClrMapping/>
  </p:clrMapOvr>
  <mc:AlternateContent xmlns:mc="http://schemas.openxmlformats.org/markup-compatibility/2006" xmlns:p14="http://schemas.microsoft.com/office/powerpoint/2010/main">
    <mc:Choice Requires="p14">
      <p:transition spd="med" p14:dur="700" advTm="1124">
        <p:fade/>
      </p:transition>
    </mc:Choice>
    <mc:Fallback xmlns="">
      <p:transition spd="med" advTm="112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the rights of a mandated reporter?</a:t>
            </a:r>
          </a:p>
        </p:txBody>
      </p:sp>
      <p:sp>
        <p:nvSpPr>
          <p:cNvPr id="3" name="Content Placeholder 2"/>
          <p:cNvSpPr>
            <a:spLocks noGrp="1"/>
          </p:cNvSpPr>
          <p:nvPr>
            <p:ph idx="1"/>
          </p:nvPr>
        </p:nvSpPr>
        <p:spPr>
          <a:xfrm>
            <a:off x="838200" y="1566832"/>
            <a:ext cx="10515600" cy="4351338"/>
          </a:xfrm>
        </p:spPr>
        <p:txBody>
          <a:bodyPr/>
          <a:lstStyle/>
          <a:p>
            <a:pPr marL="0" indent="0">
              <a:buNone/>
            </a:pPr>
            <a:r>
              <a:rPr lang="en-US" b="1" dirty="0"/>
              <a:t>Rights of the Mandated Reporter</a:t>
            </a:r>
          </a:p>
          <a:p>
            <a:r>
              <a:rPr lang="en-US" dirty="0" smtClean="0"/>
              <a:t>Anonymity </a:t>
            </a:r>
            <a:r>
              <a:rPr lang="en-US" dirty="0"/>
              <a:t>or confidentiality</a:t>
            </a:r>
          </a:p>
          <a:p>
            <a:r>
              <a:rPr lang="en-US" dirty="0"/>
              <a:t>Limited Liability </a:t>
            </a:r>
          </a:p>
          <a:p>
            <a:r>
              <a:rPr lang="en-US" dirty="0"/>
              <a:t> Knowledge of the outcome only of a report</a:t>
            </a:r>
          </a:p>
          <a:p>
            <a:pPr lvl="1"/>
            <a:r>
              <a:rPr lang="en-US" dirty="0"/>
              <a:t>Whether the case was substantiated or not</a:t>
            </a:r>
          </a:p>
          <a:p>
            <a:r>
              <a:rPr lang="en-US" dirty="0"/>
              <a:t>Turning Over Images or Materials</a:t>
            </a:r>
          </a:p>
          <a:p>
            <a:r>
              <a:rPr lang="en-US" dirty="0" smtClean="0"/>
              <a:t>Designated mandated reporters </a:t>
            </a:r>
            <a:r>
              <a:rPr lang="en-US" b="1" u="sng" dirty="0" smtClean="0"/>
              <a:t>MUST</a:t>
            </a:r>
            <a:r>
              <a:rPr lang="en-US" dirty="0" smtClean="0"/>
              <a:t> submit all reports made to them</a:t>
            </a:r>
            <a:endParaRPr lang="en-US" dirty="0"/>
          </a:p>
          <a:p>
            <a:r>
              <a:rPr lang="en-US" dirty="0"/>
              <a:t>Penalty for not reporting: misdemeanor</a:t>
            </a:r>
          </a:p>
        </p:txBody>
      </p:sp>
      <p:pic>
        <p:nvPicPr>
          <p:cNvPr id="5" name="Picture 4"/>
          <p:cNvPicPr>
            <a:picLocks noChangeAspect="1"/>
          </p:cNvPicPr>
          <p:nvPr/>
        </p:nvPicPr>
        <p:blipFill>
          <a:blip r:embed="rId3"/>
          <a:stretch>
            <a:fillRect/>
          </a:stretch>
        </p:blipFill>
        <p:spPr>
          <a:xfrm>
            <a:off x="7351027" y="5213320"/>
            <a:ext cx="1857375" cy="1409700"/>
          </a:xfrm>
          <a:prstGeom prst="rect">
            <a:avLst/>
          </a:prstGeom>
        </p:spPr>
      </p:pic>
    </p:spTree>
    <p:extLst>
      <p:ext uri="{BB962C8B-B14F-4D97-AF65-F5344CB8AC3E}">
        <p14:creationId xmlns:p14="http://schemas.microsoft.com/office/powerpoint/2010/main" val="835637686"/>
      </p:ext>
    </p:extLst>
  </p:cSld>
  <p:clrMapOvr>
    <a:masterClrMapping/>
  </p:clrMapOvr>
  <mc:AlternateContent xmlns:mc="http://schemas.openxmlformats.org/markup-compatibility/2006" xmlns:p14="http://schemas.microsoft.com/office/powerpoint/2010/main">
    <mc:Choice Requires="p14">
      <p:transition spd="med" p14:dur="700" advTm="605">
        <p:fade/>
      </p:transition>
    </mc:Choice>
    <mc:Fallback xmlns="">
      <p:transition spd="med" advTm="605">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Report by calling </a:t>
            </a:r>
            <a:r>
              <a:rPr lang="en-US" dirty="0" smtClean="0"/>
              <a:t>1-855-GACHILD (422-4453)</a:t>
            </a:r>
            <a:endParaRPr lang="en-US" dirty="0"/>
          </a:p>
        </p:txBody>
      </p:sp>
      <p:sp>
        <p:nvSpPr>
          <p:cNvPr id="3" name="Content Placeholder 2"/>
          <p:cNvSpPr>
            <a:spLocks noGrp="1"/>
          </p:cNvSpPr>
          <p:nvPr>
            <p:ph idx="1"/>
          </p:nvPr>
        </p:nvSpPr>
        <p:spPr>
          <a:xfrm>
            <a:off x="838200" y="1382751"/>
            <a:ext cx="10515600" cy="4794212"/>
          </a:xfrm>
        </p:spPr>
        <p:txBody>
          <a:bodyPr>
            <a:normAutofit lnSpcReduction="10000"/>
          </a:bodyPr>
          <a:lstStyle/>
          <a:p>
            <a:r>
              <a:rPr lang="en-US" dirty="0"/>
              <a:t>Required to report </a:t>
            </a:r>
            <a:r>
              <a:rPr lang="en-US" b="1" dirty="0"/>
              <a:t>immediately</a:t>
            </a:r>
            <a:r>
              <a:rPr lang="en-US" dirty="0"/>
              <a:t>, but at least </a:t>
            </a:r>
            <a:r>
              <a:rPr lang="en-US" b="1" dirty="0"/>
              <a:t>within 24 hours</a:t>
            </a:r>
          </a:p>
          <a:p>
            <a:r>
              <a:rPr lang="en-US" dirty="0">
                <a:solidFill>
                  <a:schemeClr val="tx1">
                    <a:lumMod val="95000"/>
                    <a:lumOff val="5000"/>
                  </a:schemeClr>
                </a:solidFill>
              </a:rPr>
              <a:t>Mandated reporters in good faith possession of any illegal materials or images of children should give them over to police </a:t>
            </a:r>
            <a:r>
              <a:rPr lang="en-US" b="1" dirty="0">
                <a:solidFill>
                  <a:schemeClr val="tx1">
                    <a:lumMod val="95000"/>
                    <a:lumOff val="5000"/>
                  </a:schemeClr>
                </a:solidFill>
              </a:rPr>
              <a:t>within 72 hours</a:t>
            </a:r>
            <a:r>
              <a:rPr lang="en-US" dirty="0">
                <a:solidFill>
                  <a:schemeClr val="tx1">
                    <a:lumMod val="95000"/>
                    <a:lumOff val="5000"/>
                  </a:schemeClr>
                </a:solidFill>
              </a:rPr>
              <a:t>. </a:t>
            </a:r>
            <a:r>
              <a:rPr lang="en-US" dirty="0">
                <a:solidFill>
                  <a:srgbClr val="FF0000"/>
                </a:solidFill>
                <a:hlinkClick r:id="rId3"/>
              </a:rPr>
              <a:t>(</a:t>
            </a:r>
            <a:r>
              <a:rPr lang="en-US" dirty="0">
                <a:hlinkClick r:id="rId3"/>
              </a:rPr>
              <a:t>O.C.G.A §16–3–22.1(2016)</a:t>
            </a:r>
            <a:endParaRPr lang="en-US" dirty="0"/>
          </a:p>
          <a:p>
            <a:r>
              <a:rPr lang="en-US" dirty="0"/>
              <a:t>Immediate Danger call 911</a:t>
            </a:r>
          </a:p>
          <a:p>
            <a:r>
              <a:rPr lang="en-US" dirty="0"/>
              <a:t>It is helpful to know</a:t>
            </a:r>
          </a:p>
          <a:p>
            <a:pPr lvl="1"/>
            <a:r>
              <a:rPr lang="en-US" dirty="0"/>
              <a:t>Demographic information of child</a:t>
            </a:r>
          </a:p>
          <a:p>
            <a:pPr lvl="1"/>
            <a:r>
              <a:rPr lang="en-US" dirty="0"/>
              <a:t>Care takers, who is in the house</a:t>
            </a:r>
          </a:p>
          <a:p>
            <a:pPr lvl="1"/>
            <a:r>
              <a:rPr lang="en-US" dirty="0"/>
              <a:t>Injury/ situation specifics</a:t>
            </a:r>
          </a:p>
          <a:p>
            <a:pPr lvl="1"/>
            <a:r>
              <a:rPr lang="en-US" dirty="0"/>
              <a:t>Risk factors</a:t>
            </a:r>
          </a:p>
          <a:p>
            <a:pPr lvl="1"/>
            <a:r>
              <a:rPr lang="en-US" dirty="0"/>
              <a:t>Prior concerns</a:t>
            </a:r>
          </a:p>
          <a:p>
            <a:pPr lvl="1"/>
            <a:r>
              <a:rPr lang="en-US" dirty="0"/>
              <a:t>Child’s current safety</a:t>
            </a:r>
          </a:p>
          <a:p>
            <a:pPr lvl="1"/>
            <a:endParaRPr lang="en-US" dirty="0"/>
          </a:p>
        </p:txBody>
      </p:sp>
      <p:sp>
        <p:nvSpPr>
          <p:cNvPr id="4" name="Rectangle 3"/>
          <p:cNvSpPr/>
          <p:nvPr/>
        </p:nvSpPr>
        <p:spPr>
          <a:xfrm>
            <a:off x="6096000" y="5160220"/>
            <a:ext cx="4213141" cy="861774"/>
          </a:xfrm>
          <a:prstGeom prst="rect">
            <a:avLst/>
          </a:prstGeom>
        </p:spPr>
        <p:txBody>
          <a:bodyPr wrap="none">
            <a:spAutoFit/>
          </a:bodyPr>
          <a:lstStyle/>
          <a:p>
            <a:r>
              <a:rPr lang="en-US" sz="5000" dirty="0">
                <a:solidFill>
                  <a:srgbClr val="FF0000"/>
                </a:solidFill>
              </a:rPr>
              <a:t>1-855-GACHILD</a:t>
            </a:r>
          </a:p>
        </p:txBody>
      </p:sp>
      <p:pic>
        <p:nvPicPr>
          <p:cNvPr id="5" name="Picture 4"/>
          <p:cNvPicPr>
            <a:picLocks noChangeAspect="1"/>
          </p:cNvPicPr>
          <p:nvPr/>
        </p:nvPicPr>
        <p:blipFill>
          <a:blip r:embed="rId4"/>
          <a:stretch>
            <a:fillRect/>
          </a:stretch>
        </p:blipFill>
        <p:spPr>
          <a:xfrm>
            <a:off x="7000875" y="2589647"/>
            <a:ext cx="1395877" cy="1344178"/>
          </a:xfrm>
          <a:prstGeom prst="rect">
            <a:avLst/>
          </a:prstGeom>
        </p:spPr>
      </p:pic>
    </p:spTree>
    <p:extLst>
      <p:ext uri="{BB962C8B-B14F-4D97-AF65-F5344CB8AC3E}">
        <p14:creationId xmlns:p14="http://schemas.microsoft.com/office/powerpoint/2010/main" val="664779619"/>
      </p:ext>
    </p:extLst>
  </p:cSld>
  <p:clrMapOvr>
    <a:masterClrMapping/>
  </p:clrMapOvr>
  <mc:AlternateContent xmlns:mc="http://schemas.openxmlformats.org/markup-compatibility/2006" xmlns:p14="http://schemas.microsoft.com/office/powerpoint/2010/main">
    <mc:Choice Requires="p14">
      <p:transition spd="med" p14:dur="700" advTm="748">
        <p:fade/>
      </p:transition>
    </mc:Choice>
    <mc:Fallback xmlns="">
      <p:transition spd="med" advTm="748">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748" y="251012"/>
            <a:ext cx="10515600" cy="1325563"/>
          </a:xfrm>
        </p:spPr>
        <p:txBody>
          <a:bodyPr/>
          <a:lstStyle/>
          <a:p>
            <a:r>
              <a:rPr lang="en-US" dirty="0"/>
              <a:t>Electronic Ways to Report</a:t>
            </a:r>
          </a:p>
        </p:txBody>
      </p:sp>
      <p:sp>
        <p:nvSpPr>
          <p:cNvPr id="3" name="Content Placeholder 2"/>
          <p:cNvSpPr>
            <a:spLocks noGrp="1"/>
          </p:cNvSpPr>
          <p:nvPr>
            <p:ph idx="1"/>
          </p:nvPr>
        </p:nvSpPr>
        <p:spPr>
          <a:xfrm>
            <a:off x="281748" y="1450068"/>
            <a:ext cx="11261272" cy="5186260"/>
          </a:xfrm>
        </p:spPr>
        <p:txBody>
          <a:bodyPr>
            <a:normAutofit/>
          </a:bodyPr>
          <a:lstStyle/>
          <a:p>
            <a:pPr marL="0" indent="0">
              <a:buNone/>
            </a:pPr>
            <a:r>
              <a:rPr lang="en-US" b="1" dirty="0"/>
              <a:t>Mandated Reporters have the </a:t>
            </a:r>
            <a:r>
              <a:rPr lang="en-US" b="1" dirty="0" smtClean="0"/>
              <a:t>choice of two options for submitting this completed form electronically. </a:t>
            </a:r>
          </a:p>
          <a:p>
            <a:r>
              <a:rPr lang="en-US" b="1" dirty="0" smtClean="0"/>
              <a:t>Option One: </a:t>
            </a:r>
            <a:r>
              <a:rPr lang="en-US" dirty="0" smtClean="0"/>
              <a:t>E-mail the completed Georgia Mandated Reporter From to </a:t>
            </a:r>
            <a:r>
              <a:rPr lang="en-US" dirty="0" smtClean="0">
                <a:hlinkClick r:id="rId3"/>
              </a:rPr>
              <a:t>cpsintake@dhs.ga.gov</a:t>
            </a:r>
            <a:r>
              <a:rPr lang="en-US" dirty="0" smtClean="0"/>
              <a:t>. You will receive an auto-reply stating that the CPS report has been received. You will also receive a return phone call within 2 hours to acknowledge your report and collect any additional information needed. This return phone call satisfies the legal requirement to speak with a DHS employee. Please include on the report a number where you can be reached. To request a PDF version of the form, </a:t>
            </a:r>
            <a:r>
              <a:rPr lang="en-US" dirty="0"/>
              <a:t>please contact </a:t>
            </a:r>
            <a:r>
              <a:rPr lang="en-US" dirty="0" smtClean="0">
                <a:hlinkClick r:id="rId4"/>
              </a:rPr>
              <a:t>customer_services_dfcs@dhr.state.ga.us</a:t>
            </a:r>
            <a:r>
              <a:rPr lang="en-US" dirty="0" smtClean="0"/>
              <a:t>. You can also fax the form to 229-317-9663). </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553954753"/>
      </p:ext>
    </p:extLst>
  </p:cSld>
  <p:clrMapOvr>
    <a:masterClrMapping/>
  </p:clrMapOvr>
  <mc:AlternateContent xmlns:mc="http://schemas.openxmlformats.org/markup-compatibility/2006" xmlns:p14="http://schemas.microsoft.com/office/powerpoint/2010/main">
    <mc:Choice Requires="p14">
      <p:transition spd="med" p14:dur="700" advTm="481">
        <p:fade/>
      </p:transition>
    </mc:Choice>
    <mc:Fallback xmlns="">
      <p:transition spd="med" advTm="481">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2" y="248784"/>
            <a:ext cx="10515600" cy="1325563"/>
          </a:xfrm>
        </p:spPr>
        <p:txBody>
          <a:bodyPr/>
          <a:lstStyle/>
          <a:p>
            <a:r>
              <a:rPr lang="en-US" dirty="0"/>
              <a:t>Electronic Ways to Report</a:t>
            </a:r>
          </a:p>
        </p:txBody>
      </p:sp>
      <p:sp>
        <p:nvSpPr>
          <p:cNvPr id="3" name="Content Placeholder 2"/>
          <p:cNvSpPr>
            <a:spLocks noGrp="1"/>
          </p:cNvSpPr>
          <p:nvPr>
            <p:ph idx="1"/>
          </p:nvPr>
        </p:nvSpPr>
        <p:spPr>
          <a:xfrm>
            <a:off x="337457" y="1574347"/>
            <a:ext cx="8392886" cy="4351338"/>
          </a:xfrm>
        </p:spPr>
        <p:txBody>
          <a:bodyPr/>
          <a:lstStyle/>
          <a:p>
            <a:r>
              <a:rPr lang="en-US" b="1" dirty="0" smtClean="0"/>
              <a:t>Option 2: </a:t>
            </a:r>
            <a:r>
              <a:rPr lang="en-US" dirty="0" smtClean="0"/>
              <a:t>Complete </a:t>
            </a:r>
            <a:r>
              <a:rPr lang="en-US" dirty="0"/>
              <a:t>the digital form located at </a:t>
            </a:r>
            <a:r>
              <a:rPr lang="en-US" u="sng" dirty="0">
                <a:hlinkClick r:id="rId3"/>
              </a:rPr>
              <a:t>https://cps.dhs.ga.gov</a:t>
            </a:r>
            <a:r>
              <a:rPr lang="en-US" dirty="0"/>
              <a:t>. A private code is needed  to access the digital form. This code will be given upon completion of mandated reporter training. The online mandated reporter training can be found at </a:t>
            </a:r>
            <a:r>
              <a:rPr lang="en-US" u="sng" dirty="0">
                <a:hlinkClick r:id="rId4"/>
              </a:rPr>
              <a:t>https://www.prosolutionstraining.com/hosted</a:t>
            </a:r>
          </a:p>
          <a:p>
            <a:pPr marL="0" indent="0">
              <a:buNone/>
            </a:pPr>
            <a:r>
              <a:rPr lang="en-US" u="sng" dirty="0">
                <a:hlinkClick r:id="rId4"/>
              </a:rPr>
              <a:t>courses/</a:t>
            </a:r>
            <a:r>
              <a:rPr lang="en-US" u="sng" dirty="0" err="1">
                <a:hlinkClick r:id="rId4"/>
              </a:rPr>
              <a:t>hostcode.cfm?hostid</a:t>
            </a:r>
            <a:r>
              <a:rPr lang="en-US" u="sng" dirty="0">
                <a:hlinkClick r:id="rId4"/>
              </a:rPr>
              <a:t>=18</a:t>
            </a:r>
            <a:endParaRPr lang="en-US" dirty="0"/>
          </a:p>
          <a:p>
            <a:pPr marL="0" indent="0">
              <a:buNone/>
            </a:pPr>
            <a:endParaRPr lang="en-US" dirty="0"/>
          </a:p>
        </p:txBody>
      </p:sp>
      <p:pic>
        <p:nvPicPr>
          <p:cNvPr id="5" name="Picture 4"/>
          <p:cNvPicPr>
            <a:picLocks noChangeAspect="1"/>
          </p:cNvPicPr>
          <p:nvPr/>
        </p:nvPicPr>
        <p:blipFill>
          <a:blip r:embed="rId5"/>
          <a:stretch>
            <a:fillRect/>
          </a:stretch>
        </p:blipFill>
        <p:spPr>
          <a:xfrm>
            <a:off x="7532914" y="4284582"/>
            <a:ext cx="2873829" cy="2573418"/>
          </a:xfrm>
          <a:prstGeom prst="rect">
            <a:avLst/>
          </a:prstGeom>
        </p:spPr>
      </p:pic>
      <p:pic>
        <p:nvPicPr>
          <p:cNvPr id="4" name="Picture 3"/>
          <p:cNvPicPr>
            <a:picLocks noChangeAspect="1"/>
          </p:cNvPicPr>
          <p:nvPr/>
        </p:nvPicPr>
        <p:blipFill>
          <a:blip r:embed="rId6"/>
          <a:stretch>
            <a:fillRect/>
          </a:stretch>
        </p:blipFill>
        <p:spPr>
          <a:xfrm>
            <a:off x="7811691" y="4518934"/>
            <a:ext cx="2316271" cy="1444752"/>
          </a:xfrm>
          <a:prstGeom prst="rect">
            <a:avLst/>
          </a:prstGeom>
        </p:spPr>
      </p:pic>
    </p:spTree>
    <p:extLst>
      <p:ext uri="{BB962C8B-B14F-4D97-AF65-F5344CB8AC3E}">
        <p14:creationId xmlns:p14="http://schemas.microsoft.com/office/powerpoint/2010/main" val="2977007350"/>
      </p:ext>
    </p:extLst>
  </p:cSld>
  <p:clrMapOvr>
    <a:masterClrMapping/>
  </p:clrMapOvr>
  <mc:AlternateContent xmlns:mc="http://schemas.openxmlformats.org/markup-compatibility/2006" xmlns:p14="http://schemas.microsoft.com/office/powerpoint/2010/main">
    <mc:Choice Requires="p14">
      <p:transition spd="med" p14:dur="700" advTm="87">
        <p:fade/>
      </p:transition>
    </mc:Choice>
    <mc:Fallback xmlns="">
      <p:transition spd="med" advTm="87">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When to call </a:t>
            </a:r>
            <a:r>
              <a:rPr lang="en-US" b="1" dirty="0">
                <a:solidFill>
                  <a:srgbClr val="FF0000"/>
                </a:solidFill>
              </a:rPr>
              <a:t>911</a:t>
            </a:r>
          </a:p>
        </p:txBody>
      </p:sp>
      <p:sp>
        <p:nvSpPr>
          <p:cNvPr id="3" name="Content Placeholder 2"/>
          <p:cNvSpPr>
            <a:spLocks noGrp="1"/>
          </p:cNvSpPr>
          <p:nvPr>
            <p:ph idx="1"/>
          </p:nvPr>
        </p:nvSpPr>
        <p:spPr/>
        <p:txBody>
          <a:bodyPr/>
          <a:lstStyle/>
          <a:p>
            <a:r>
              <a:rPr lang="en-US" dirty="0"/>
              <a:t>Present </a:t>
            </a:r>
            <a:r>
              <a:rPr lang="en-US" dirty="0" smtClean="0"/>
              <a:t>Danger:</a:t>
            </a:r>
            <a:endParaRPr lang="en-US" dirty="0"/>
          </a:p>
          <a:p>
            <a:pPr lvl="1"/>
            <a:r>
              <a:rPr lang="en-US" dirty="0"/>
              <a:t>Currently occurring</a:t>
            </a:r>
          </a:p>
          <a:p>
            <a:pPr lvl="1"/>
            <a:r>
              <a:rPr lang="en-US" dirty="0"/>
              <a:t>Serious unexplained injury</a:t>
            </a:r>
          </a:p>
          <a:p>
            <a:pPr lvl="1"/>
            <a:r>
              <a:rPr lang="en-US" dirty="0"/>
              <a:t>Left unattended in a parking lot</a:t>
            </a:r>
          </a:p>
          <a:p>
            <a:pPr lvl="1"/>
            <a:r>
              <a:rPr lang="en-US" dirty="0"/>
              <a:t>Parent is unconscious due to drugs and there are young children in the home, or parent behavior is very bizarre </a:t>
            </a:r>
          </a:p>
          <a:p>
            <a:pPr lvl="1"/>
            <a:endParaRPr lang="en-US" dirty="0"/>
          </a:p>
          <a:p>
            <a:r>
              <a:rPr lang="en-US" dirty="0"/>
              <a:t>Calling 911 and DFCS may be necessary. Law enforcement is designed to respond within minutes, whereas DFCS may respond as soon as they get the report or within 24 hours.</a:t>
            </a:r>
          </a:p>
          <a:p>
            <a:endParaRPr lang="en-US" dirty="0"/>
          </a:p>
        </p:txBody>
      </p:sp>
      <p:sp>
        <p:nvSpPr>
          <p:cNvPr id="4" name="TextBox 3"/>
          <p:cNvSpPr txBox="1"/>
          <p:nvPr/>
        </p:nvSpPr>
        <p:spPr>
          <a:xfrm>
            <a:off x="3331028" y="6311900"/>
            <a:ext cx="5987143" cy="369332"/>
          </a:xfrm>
          <a:prstGeom prst="rect">
            <a:avLst/>
          </a:prstGeom>
          <a:noFill/>
        </p:spPr>
        <p:txBody>
          <a:bodyPr wrap="square" rtlCol="0">
            <a:spAutoFit/>
          </a:bodyPr>
          <a:lstStyle/>
          <a:p>
            <a:r>
              <a:rPr lang="en-US" dirty="0"/>
              <a:t>Report Child Maltreatment by calling 1-855-GACHILD</a:t>
            </a:r>
          </a:p>
        </p:txBody>
      </p:sp>
      <p:pic>
        <p:nvPicPr>
          <p:cNvPr id="5" name="Picture 4"/>
          <p:cNvPicPr>
            <a:picLocks noChangeAspect="1"/>
          </p:cNvPicPr>
          <p:nvPr/>
        </p:nvPicPr>
        <p:blipFill>
          <a:blip r:embed="rId3"/>
          <a:stretch>
            <a:fillRect/>
          </a:stretch>
        </p:blipFill>
        <p:spPr>
          <a:xfrm>
            <a:off x="7394716" y="248859"/>
            <a:ext cx="3846909" cy="2883658"/>
          </a:xfrm>
          <a:prstGeom prst="rect">
            <a:avLst/>
          </a:prstGeom>
        </p:spPr>
      </p:pic>
    </p:spTree>
    <p:extLst>
      <p:ext uri="{BB962C8B-B14F-4D97-AF65-F5344CB8AC3E}">
        <p14:creationId xmlns:p14="http://schemas.microsoft.com/office/powerpoint/2010/main" val="3381827121"/>
      </p:ext>
    </p:extLst>
  </p:cSld>
  <p:clrMapOvr>
    <a:masterClrMapping/>
  </p:clrMapOvr>
  <mc:AlternateContent xmlns:mc="http://schemas.openxmlformats.org/markup-compatibility/2006" xmlns:p14="http://schemas.microsoft.com/office/powerpoint/2010/main">
    <mc:Choice Requires="p14">
      <p:transition spd="med" p14:dur="700" advTm="564">
        <p:fade/>
      </p:transition>
    </mc:Choice>
    <mc:Fallback xmlns="">
      <p:transition spd="med" advTm="564">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After the Report is Made </a:t>
            </a:r>
          </a:p>
        </p:txBody>
      </p:sp>
      <p:sp>
        <p:nvSpPr>
          <p:cNvPr id="3" name="Content Placeholder 2"/>
          <p:cNvSpPr>
            <a:spLocks noGrp="1"/>
          </p:cNvSpPr>
          <p:nvPr>
            <p:ph idx="1"/>
          </p:nvPr>
        </p:nvSpPr>
        <p:spPr/>
        <p:txBody>
          <a:bodyPr>
            <a:normAutofit fontScale="92500"/>
          </a:bodyPr>
          <a:lstStyle/>
          <a:p>
            <a:r>
              <a:rPr lang="en-US" dirty="0"/>
              <a:t>DFCS must send confirmation notification of report to mandated reporter within 24 hours of the intake report.</a:t>
            </a:r>
          </a:p>
          <a:p>
            <a:pPr lvl="1"/>
            <a:r>
              <a:rPr lang="en-US" dirty="0"/>
              <a:t>Includes process for the reporter to obtain the outcome of the case</a:t>
            </a:r>
          </a:p>
          <a:p>
            <a:r>
              <a:rPr lang="en-US" dirty="0"/>
              <a:t>School personnel</a:t>
            </a:r>
          </a:p>
          <a:p>
            <a:pPr lvl="1"/>
            <a:r>
              <a:rPr lang="en-US" dirty="0"/>
              <a:t>Will receive confirmation of report, additionally they will also receive case outcome within 5 days of completion of investigation </a:t>
            </a:r>
            <a:r>
              <a:rPr lang="en-US" b="1" i="1" u="sng" dirty="0">
                <a:solidFill>
                  <a:srgbClr val="FF0000"/>
                </a:solidFill>
              </a:rPr>
              <a:t>if the case is substantiated</a:t>
            </a:r>
          </a:p>
          <a:p>
            <a:r>
              <a:rPr lang="en-US" dirty="0">
                <a:solidFill>
                  <a:schemeClr val="tx1">
                    <a:lumMod val="95000"/>
                    <a:lumOff val="5000"/>
                  </a:schemeClr>
                </a:solidFill>
              </a:rPr>
              <a:t>You may report anonymously, and your identify will not be given to the family.</a:t>
            </a:r>
          </a:p>
          <a:p>
            <a:r>
              <a:rPr lang="en-US" dirty="0"/>
              <a:t>You may be called back to gather more information needed or to clarify.</a:t>
            </a:r>
          </a:p>
          <a:p>
            <a:r>
              <a:rPr lang="en-US" dirty="0"/>
              <a:t>There is the potential that you will need to appear  in court.</a:t>
            </a:r>
          </a:p>
          <a:p>
            <a:endParaRPr lang="en-US" dirty="0"/>
          </a:p>
        </p:txBody>
      </p:sp>
    </p:spTree>
    <p:extLst>
      <p:ext uri="{BB962C8B-B14F-4D97-AF65-F5344CB8AC3E}">
        <p14:creationId xmlns:p14="http://schemas.microsoft.com/office/powerpoint/2010/main" val="2795042896"/>
      </p:ext>
    </p:extLst>
  </p:cSld>
  <p:clrMapOvr>
    <a:masterClrMapping/>
  </p:clrMapOvr>
  <mc:AlternateContent xmlns:mc="http://schemas.openxmlformats.org/markup-compatibility/2006" xmlns:p14="http://schemas.microsoft.com/office/powerpoint/2010/main">
    <mc:Choice Requires="p14">
      <p:transition spd="med" p14:dur="700" advTm="101">
        <p:fade/>
      </p:transition>
    </mc:Choice>
    <mc:Fallback xmlns="">
      <p:transition spd="med" advTm="101">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52400" y="4898571"/>
            <a:ext cx="2721429" cy="18941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512629" y="816095"/>
            <a:ext cx="3526971" cy="54956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a:stretch>
            <a:fillRect/>
          </a:stretch>
        </p:blipFill>
        <p:spPr>
          <a:xfrm>
            <a:off x="97970" y="1284514"/>
            <a:ext cx="3828371" cy="5508172"/>
          </a:xfrm>
          <a:prstGeom prst="rect">
            <a:avLst/>
          </a:prstGeom>
        </p:spPr>
      </p:pic>
      <p:sp>
        <p:nvSpPr>
          <p:cNvPr id="2" name="Title 1"/>
          <p:cNvSpPr>
            <a:spLocks noGrp="1"/>
          </p:cNvSpPr>
          <p:nvPr>
            <p:ph type="title"/>
          </p:nvPr>
        </p:nvSpPr>
        <p:spPr/>
        <p:txBody>
          <a:bodyPr/>
          <a:lstStyle/>
          <a:p>
            <a:pPr algn="ctr"/>
            <a:r>
              <a:rPr lang="en-US" dirty="0"/>
              <a:t>How does DFCS Screen Calls and Assign Response Times?</a:t>
            </a:r>
          </a:p>
        </p:txBody>
      </p:sp>
      <p:sp>
        <p:nvSpPr>
          <p:cNvPr id="3" name="Content Placeholder 2"/>
          <p:cNvSpPr>
            <a:spLocks noGrp="1"/>
          </p:cNvSpPr>
          <p:nvPr>
            <p:ph idx="1"/>
          </p:nvPr>
        </p:nvSpPr>
        <p:spPr>
          <a:xfrm>
            <a:off x="3207883" y="2329894"/>
            <a:ext cx="10515600" cy="4351338"/>
          </a:xfrm>
        </p:spPr>
        <p:txBody>
          <a:bodyPr/>
          <a:lstStyle/>
          <a:p>
            <a:pPr marL="514350" indent="-514350">
              <a:buFont typeface="+mj-lt"/>
              <a:buAutoNum type="arabicPeriod"/>
            </a:pPr>
            <a:r>
              <a:rPr lang="en-US" dirty="0"/>
              <a:t>The extent of maltreatment</a:t>
            </a:r>
          </a:p>
          <a:p>
            <a:pPr marL="514350" indent="-514350">
              <a:buFont typeface="+mj-lt"/>
              <a:buAutoNum type="arabicPeriod"/>
            </a:pPr>
            <a:r>
              <a:rPr lang="en-US" dirty="0"/>
              <a:t>The circumstances surrounding maltreatment</a:t>
            </a:r>
          </a:p>
          <a:p>
            <a:pPr marL="514350" indent="-514350">
              <a:buFont typeface="+mj-lt"/>
              <a:buAutoNum type="arabicPeriod"/>
            </a:pPr>
            <a:r>
              <a:rPr lang="en-US" dirty="0"/>
              <a:t>The level of child functioning</a:t>
            </a:r>
          </a:p>
          <a:p>
            <a:pPr marL="514350" indent="-514350">
              <a:buFont typeface="+mj-lt"/>
              <a:buAutoNum type="arabicPeriod"/>
            </a:pPr>
            <a:r>
              <a:rPr lang="en-US" dirty="0"/>
              <a:t>The level of adult functioning</a:t>
            </a:r>
          </a:p>
          <a:p>
            <a:pPr marL="514350" indent="-514350">
              <a:buFont typeface="+mj-lt"/>
              <a:buAutoNum type="arabicPeriod"/>
            </a:pPr>
            <a:r>
              <a:rPr lang="en-US" dirty="0"/>
              <a:t>Parent behavior/ decisions</a:t>
            </a:r>
          </a:p>
          <a:p>
            <a:pPr marL="514350" indent="-514350">
              <a:buFont typeface="+mj-lt"/>
              <a:buAutoNum type="arabicPeriod"/>
            </a:pPr>
            <a:r>
              <a:rPr lang="en-US" dirty="0"/>
              <a:t>Discipline</a:t>
            </a:r>
          </a:p>
        </p:txBody>
      </p:sp>
      <p:sp>
        <p:nvSpPr>
          <p:cNvPr id="4" name="TextBox 3"/>
          <p:cNvSpPr txBox="1"/>
          <p:nvPr/>
        </p:nvSpPr>
        <p:spPr>
          <a:xfrm>
            <a:off x="3331028" y="6311900"/>
            <a:ext cx="5987143" cy="369332"/>
          </a:xfrm>
          <a:prstGeom prst="rect">
            <a:avLst/>
          </a:prstGeom>
          <a:noFill/>
        </p:spPr>
        <p:txBody>
          <a:bodyPr wrap="square" rtlCol="0">
            <a:spAutoFit/>
          </a:bodyPr>
          <a:lstStyle/>
          <a:p>
            <a:r>
              <a:rPr lang="en-US" dirty="0"/>
              <a:t>Report Child Maltreatment by calling 1-855-GACHILD</a:t>
            </a:r>
          </a:p>
        </p:txBody>
      </p:sp>
    </p:spTree>
    <p:extLst>
      <p:ext uri="{BB962C8B-B14F-4D97-AF65-F5344CB8AC3E}">
        <p14:creationId xmlns:p14="http://schemas.microsoft.com/office/powerpoint/2010/main" val="951601828"/>
      </p:ext>
    </p:extLst>
  </p:cSld>
  <p:clrMapOvr>
    <a:masterClrMapping/>
  </p:clrMapOvr>
  <mc:AlternateContent xmlns:mc="http://schemas.openxmlformats.org/markup-compatibility/2006" xmlns:p14="http://schemas.microsoft.com/office/powerpoint/2010/main">
    <mc:Choice Requires="p14">
      <p:transition spd="med" p14:dur="700" advTm="479">
        <p:fade/>
      </p:transition>
    </mc:Choice>
    <mc:Fallback xmlns="">
      <p:transition spd="med" advTm="479">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AB7C25-3891-4528-B96D-BEDBDF3D2A41}"/>
              </a:ext>
            </a:extLst>
          </p:cNvPr>
          <p:cNvPicPr>
            <a:picLocks noChangeAspect="1"/>
          </p:cNvPicPr>
          <p:nvPr/>
        </p:nvPicPr>
        <p:blipFill>
          <a:blip r:embed="rId3"/>
          <a:stretch>
            <a:fillRect/>
          </a:stretch>
        </p:blipFill>
        <p:spPr>
          <a:xfrm>
            <a:off x="291974" y="134656"/>
            <a:ext cx="1216786" cy="2050809"/>
          </a:xfrm>
          <a:prstGeom prst="rect">
            <a:avLst/>
          </a:prstGeom>
        </p:spPr>
      </p:pic>
      <p:pic>
        <p:nvPicPr>
          <p:cNvPr id="5" name="Picture 4">
            <a:extLst>
              <a:ext uri="{FF2B5EF4-FFF2-40B4-BE49-F238E27FC236}">
                <a16:creationId xmlns:a16="http://schemas.microsoft.com/office/drawing/2014/main" id="{018D6CC2-83B1-4ADE-8862-3450D2F5B7AF}"/>
              </a:ext>
            </a:extLst>
          </p:cNvPr>
          <p:cNvPicPr>
            <a:picLocks noChangeAspect="1"/>
          </p:cNvPicPr>
          <p:nvPr/>
        </p:nvPicPr>
        <p:blipFill>
          <a:blip r:embed="rId4"/>
          <a:stretch>
            <a:fillRect/>
          </a:stretch>
        </p:blipFill>
        <p:spPr>
          <a:xfrm>
            <a:off x="2025952" y="166743"/>
            <a:ext cx="1905968" cy="2094922"/>
          </a:xfrm>
          <a:prstGeom prst="rect">
            <a:avLst/>
          </a:prstGeom>
        </p:spPr>
      </p:pic>
      <p:cxnSp>
        <p:nvCxnSpPr>
          <p:cNvPr id="7" name="Straight Connector 6">
            <a:extLst>
              <a:ext uri="{FF2B5EF4-FFF2-40B4-BE49-F238E27FC236}">
                <a16:creationId xmlns:a16="http://schemas.microsoft.com/office/drawing/2014/main" id="{2ED85133-8E7C-4A15-8A7B-328DD4B96389}"/>
              </a:ext>
            </a:extLst>
          </p:cNvPr>
          <p:cNvCxnSpPr/>
          <p:nvPr/>
        </p:nvCxnSpPr>
        <p:spPr>
          <a:xfrm>
            <a:off x="1508760" y="1402080"/>
            <a:ext cx="517192"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 name="Straight Connector 8">
            <a:extLst>
              <a:ext uri="{FF2B5EF4-FFF2-40B4-BE49-F238E27FC236}">
                <a16:creationId xmlns:a16="http://schemas.microsoft.com/office/drawing/2014/main" id="{CF2C2828-FA01-4005-853B-4FC976E8043F}"/>
              </a:ext>
            </a:extLst>
          </p:cNvPr>
          <p:cNvCxnSpPr/>
          <p:nvPr/>
        </p:nvCxnSpPr>
        <p:spPr>
          <a:xfrm flipH="1">
            <a:off x="1249680" y="2103120"/>
            <a:ext cx="1264920" cy="86868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0" name="TextBox 9">
            <a:extLst>
              <a:ext uri="{FF2B5EF4-FFF2-40B4-BE49-F238E27FC236}">
                <a16:creationId xmlns:a16="http://schemas.microsoft.com/office/drawing/2014/main" id="{172826C7-86B5-433C-8818-4F500279E133}"/>
              </a:ext>
            </a:extLst>
          </p:cNvPr>
          <p:cNvSpPr txBox="1"/>
          <p:nvPr/>
        </p:nvSpPr>
        <p:spPr>
          <a:xfrm>
            <a:off x="200534" y="3055204"/>
            <a:ext cx="1733978" cy="830997"/>
          </a:xfrm>
          <a:prstGeom prst="rect">
            <a:avLst/>
          </a:prstGeom>
          <a:noFill/>
        </p:spPr>
        <p:txBody>
          <a:bodyPr wrap="square" rtlCol="0">
            <a:spAutoFit/>
          </a:bodyPr>
          <a:lstStyle/>
          <a:p>
            <a:pPr algn="ctr"/>
            <a:r>
              <a:rPr lang="en-US" sz="2400" b="1" dirty="0"/>
              <a:t>Screened Out</a:t>
            </a:r>
          </a:p>
        </p:txBody>
      </p:sp>
      <p:pic>
        <p:nvPicPr>
          <p:cNvPr id="11" name="Picture 10">
            <a:extLst>
              <a:ext uri="{FF2B5EF4-FFF2-40B4-BE49-F238E27FC236}">
                <a16:creationId xmlns:a16="http://schemas.microsoft.com/office/drawing/2014/main" id="{ED147433-4C19-4FC1-80F6-744BF85ED632}"/>
              </a:ext>
            </a:extLst>
          </p:cNvPr>
          <p:cNvPicPr>
            <a:picLocks noChangeAspect="1"/>
          </p:cNvPicPr>
          <p:nvPr/>
        </p:nvPicPr>
        <p:blipFill>
          <a:blip r:embed="rId5"/>
          <a:stretch>
            <a:fillRect/>
          </a:stretch>
        </p:blipFill>
        <p:spPr>
          <a:xfrm>
            <a:off x="1995472" y="2971800"/>
            <a:ext cx="2216231" cy="2094922"/>
          </a:xfrm>
          <a:prstGeom prst="rect">
            <a:avLst/>
          </a:prstGeom>
        </p:spPr>
      </p:pic>
      <p:cxnSp>
        <p:nvCxnSpPr>
          <p:cNvPr id="14" name="Straight Connector 13">
            <a:extLst>
              <a:ext uri="{FF2B5EF4-FFF2-40B4-BE49-F238E27FC236}">
                <a16:creationId xmlns:a16="http://schemas.microsoft.com/office/drawing/2014/main" id="{76AC2C6A-7734-44DE-8FDD-667E3CA944F2}"/>
              </a:ext>
            </a:extLst>
          </p:cNvPr>
          <p:cNvCxnSpPr>
            <a:cxnSpLocks/>
          </p:cNvCxnSpPr>
          <p:nvPr/>
        </p:nvCxnSpPr>
        <p:spPr>
          <a:xfrm>
            <a:off x="2966101" y="2318985"/>
            <a:ext cx="0" cy="607095"/>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6" name="TextBox 15">
            <a:extLst>
              <a:ext uri="{FF2B5EF4-FFF2-40B4-BE49-F238E27FC236}">
                <a16:creationId xmlns:a16="http://schemas.microsoft.com/office/drawing/2014/main" id="{83E87003-06F1-4439-A0BE-372E225D307B}"/>
              </a:ext>
            </a:extLst>
          </p:cNvPr>
          <p:cNvSpPr txBox="1"/>
          <p:nvPr/>
        </p:nvSpPr>
        <p:spPr>
          <a:xfrm>
            <a:off x="3712147" y="4295346"/>
            <a:ext cx="4767706" cy="1938992"/>
          </a:xfrm>
          <a:prstGeom prst="rect">
            <a:avLst/>
          </a:prstGeom>
          <a:noFill/>
        </p:spPr>
        <p:txBody>
          <a:bodyPr wrap="square" rtlCol="0">
            <a:spAutoFit/>
          </a:bodyPr>
          <a:lstStyle/>
          <a:p>
            <a:r>
              <a:rPr lang="en-US" sz="2400" b="1" dirty="0"/>
              <a:t>Assigned In-Person </a:t>
            </a:r>
          </a:p>
          <a:p>
            <a:r>
              <a:rPr lang="en-US" sz="2400" b="1" dirty="0"/>
              <a:t>Response Time</a:t>
            </a:r>
          </a:p>
          <a:p>
            <a:pPr marL="342900" indent="-342900">
              <a:buFont typeface="Arial" panose="020B0604020202020204" pitchFamily="34" charset="0"/>
              <a:buChar char="•"/>
            </a:pPr>
            <a:r>
              <a:rPr lang="en-US" sz="2400" dirty="0"/>
              <a:t>Immediately</a:t>
            </a:r>
          </a:p>
          <a:p>
            <a:pPr marL="342900" indent="-342900">
              <a:buFont typeface="Arial" panose="020B0604020202020204" pitchFamily="34" charset="0"/>
              <a:buChar char="•"/>
            </a:pPr>
            <a:r>
              <a:rPr lang="en-US" sz="2400" dirty="0"/>
              <a:t>24 hours</a:t>
            </a:r>
          </a:p>
          <a:p>
            <a:pPr marL="342900" indent="-342900">
              <a:buFont typeface="Arial" panose="020B0604020202020204" pitchFamily="34" charset="0"/>
              <a:buChar char="•"/>
            </a:pPr>
            <a:r>
              <a:rPr lang="en-US" sz="2400" dirty="0"/>
              <a:t>72 hours</a:t>
            </a:r>
          </a:p>
        </p:txBody>
      </p:sp>
      <p:cxnSp>
        <p:nvCxnSpPr>
          <p:cNvPr id="19" name="Straight Connector 18">
            <a:extLst>
              <a:ext uri="{FF2B5EF4-FFF2-40B4-BE49-F238E27FC236}">
                <a16:creationId xmlns:a16="http://schemas.microsoft.com/office/drawing/2014/main" id="{AF83ECBE-BF00-42D1-AA79-A943F695D3BD}"/>
              </a:ext>
            </a:extLst>
          </p:cNvPr>
          <p:cNvCxnSpPr>
            <a:cxnSpLocks/>
          </p:cNvCxnSpPr>
          <p:nvPr/>
        </p:nvCxnSpPr>
        <p:spPr>
          <a:xfrm flipH="1">
            <a:off x="5899820" y="5501062"/>
            <a:ext cx="2360260" cy="0"/>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pic>
        <p:nvPicPr>
          <p:cNvPr id="21" name="Picture 20">
            <a:extLst>
              <a:ext uri="{FF2B5EF4-FFF2-40B4-BE49-F238E27FC236}">
                <a16:creationId xmlns:a16="http://schemas.microsoft.com/office/drawing/2014/main" id="{80886E25-A63F-4F07-AAE6-C86B41D6C4A7}"/>
              </a:ext>
            </a:extLst>
          </p:cNvPr>
          <p:cNvPicPr>
            <a:picLocks noChangeAspect="1"/>
          </p:cNvPicPr>
          <p:nvPr/>
        </p:nvPicPr>
        <p:blipFill>
          <a:blip r:embed="rId6"/>
          <a:stretch>
            <a:fillRect/>
          </a:stretch>
        </p:blipFill>
        <p:spPr>
          <a:xfrm>
            <a:off x="6849428" y="4943921"/>
            <a:ext cx="746502" cy="1114281"/>
          </a:xfrm>
          <a:prstGeom prst="rect">
            <a:avLst/>
          </a:prstGeom>
        </p:spPr>
      </p:pic>
      <p:pic>
        <p:nvPicPr>
          <p:cNvPr id="23" name="Picture 22">
            <a:extLst>
              <a:ext uri="{FF2B5EF4-FFF2-40B4-BE49-F238E27FC236}">
                <a16:creationId xmlns:a16="http://schemas.microsoft.com/office/drawing/2014/main" id="{63F5EA31-9C18-441B-BFEF-0A4B48214293}"/>
              </a:ext>
            </a:extLst>
          </p:cNvPr>
          <p:cNvPicPr>
            <a:picLocks noChangeAspect="1"/>
          </p:cNvPicPr>
          <p:nvPr/>
        </p:nvPicPr>
        <p:blipFill>
          <a:blip r:embed="rId7"/>
          <a:stretch>
            <a:fillRect/>
          </a:stretch>
        </p:blipFill>
        <p:spPr>
          <a:xfrm>
            <a:off x="8639326" y="4430122"/>
            <a:ext cx="2093885" cy="1756162"/>
          </a:xfrm>
          <a:prstGeom prst="rect">
            <a:avLst/>
          </a:prstGeom>
        </p:spPr>
      </p:pic>
      <p:cxnSp>
        <p:nvCxnSpPr>
          <p:cNvPr id="24" name="Straight Connector 23">
            <a:extLst>
              <a:ext uri="{FF2B5EF4-FFF2-40B4-BE49-F238E27FC236}">
                <a16:creationId xmlns:a16="http://schemas.microsoft.com/office/drawing/2014/main" id="{5C89B440-EC3F-4FFD-8EC2-56642C569094}"/>
              </a:ext>
            </a:extLst>
          </p:cNvPr>
          <p:cNvCxnSpPr>
            <a:cxnSpLocks/>
          </p:cNvCxnSpPr>
          <p:nvPr/>
        </p:nvCxnSpPr>
        <p:spPr>
          <a:xfrm>
            <a:off x="7813911" y="2537460"/>
            <a:ext cx="1531225" cy="1955773"/>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6" name="Straight Connector 25">
            <a:extLst>
              <a:ext uri="{FF2B5EF4-FFF2-40B4-BE49-F238E27FC236}">
                <a16:creationId xmlns:a16="http://schemas.microsoft.com/office/drawing/2014/main" id="{EA0EA2B0-B8E9-424E-8213-788910E9D94A}"/>
              </a:ext>
            </a:extLst>
          </p:cNvPr>
          <p:cNvCxnSpPr>
            <a:cxnSpLocks/>
          </p:cNvCxnSpPr>
          <p:nvPr/>
        </p:nvCxnSpPr>
        <p:spPr>
          <a:xfrm flipH="1">
            <a:off x="9595114" y="3943441"/>
            <a:ext cx="601414" cy="549792"/>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0" name="TextBox 29">
            <a:extLst>
              <a:ext uri="{FF2B5EF4-FFF2-40B4-BE49-F238E27FC236}">
                <a16:creationId xmlns:a16="http://schemas.microsoft.com/office/drawing/2014/main" id="{F1DE384C-A54F-4EB5-9E41-0A84EB487411}"/>
              </a:ext>
            </a:extLst>
          </p:cNvPr>
          <p:cNvSpPr txBox="1"/>
          <p:nvPr/>
        </p:nvSpPr>
        <p:spPr>
          <a:xfrm>
            <a:off x="10048221" y="2947482"/>
            <a:ext cx="1733978" cy="1046440"/>
          </a:xfrm>
          <a:prstGeom prst="rect">
            <a:avLst/>
          </a:prstGeom>
          <a:noFill/>
        </p:spPr>
        <p:txBody>
          <a:bodyPr wrap="square" rtlCol="0">
            <a:spAutoFit/>
          </a:bodyPr>
          <a:lstStyle/>
          <a:p>
            <a:pPr algn="ctr"/>
            <a:r>
              <a:rPr lang="en-US" sz="2400" b="1" dirty="0"/>
              <a:t>Family Services</a:t>
            </a:r>
          </a:p>
          <a:p>
            <a:pPr algn="ctr"/>
            <a:r>
              <a:rPr lang="en-US" sz="1400" dirty="0"/>
              <a:t>(Unsubstantiated)</a:t>
            </a:r>
          </a:p>
        </p:txBody>
      </p:sp>
      <p:sp>
        <p:nvSpPr>
          <p:cNvPr id="32" name="TextBox 31">
            <a:extLst>
              <a:ext uri="{FF2B5EF4-FFF2-40B4-BE49-F238E27FC236}">
                <a16:creationId xmlns:a16="http://schemas.microsoft.com/office/drawing/2014/main" id="{AB43CFB8-C88B-4E80-8784-E142EB11F63C}"/>
              </a:ext>
            </a:extLst>
          </p:cNvPr>
          <p:cNvSpPr txBox="1"/>
          <p:nvPr/>
        </p:nvSpPr>
        <p:spPr>
          <a:xfrm>
            <a:off x="7533472" y="3155469"/>
            <a:ext cx="2061642" cy="461665"/>
          </a:xfrm>
          <a:prstGeom prst="rect">
            <a:avLst/>
          </a:prstGeom>
          <a:solidFill>
            <a:schemeClr val="bg1"/>
          </a:solidFill>
        </p:spPr>
        <p:txBody>
          <a:bodyPr wrap="square" rtlCol="0">
            <a:spAutoFit/>
          </a:bodyPr>
          <a:lstStyle/>
          <a:p>
            <a:pPr algn="ctr"/>
            <a:r>
              <a:rPr lang="en-US" sz="2400" b="1" dirty="0"/>
              <a:t>Investigation</a:t>
            </a:r>
          </a:p>
        </p:txBody>
      </p:sp>
      <p:cxnSp>
        <p:nvCxnSpPr>
          <p:cNvPr id="33" name="Straight Connector 32">
            <a:extLst>
              <a:ext uri="{FF2B5EF4-FFF2-40B4-BE49-F238E27FC236}">
                <a16:creationId xmlns:a16="http://schemas.microsoft.com/office/drawing/2014/main" id="{DB2E9498-F732-4814-AA9F-8D8087E95B7F}"/>
              </a:ext>
            </a:extLst>
          </p:cNvPr>
          <p:cNvCxnSpPr>
            <a:cxnSpLocks/>
          </p:cNvCxnSpPr>
          <p:nvPr/>
        </p:nvCxnSpPr>
        <p:spPr>
          <a:xfrm flipH="1">
            <a:off x="8481810" y="2495928"/>
            <a:ext cx="494550" cy="63906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37" name="TextBox 36">
            <a:extLst>
              <a:ext uri="{FF2B5EF4-FFF2-40B4-BE49-F238E27FC236}">
                <a16:creationId xmlns:a16="http://schemas.microsoft.com/office/drawing/2014/main" id="{F9018924-3970-4481-A173-101B8003C4C5}"/>
              </a:ext>
            </a:extLst>
          </p:cNvPr>
          <p:cNvSpPr txBox="1"/>
          <p:nvPr/>
        </p:nvSpPr>
        <p:spPr>
          <a:xfrm>
            <a:off x="8639326" y="1409284"/>
            <a:ext cx="1733978" cy="1046440"/>
          </a:xfrm>
          <a:prstGeom prst="rect">
            <a:avLst/>
          </a:prstGeom>
          <a:noFill/>
        </p:spPr>
        <p:txBody>
          <a:bodyPr wrap="square" rtlCol="0">
            <a:spAutoFit/>
          </a:bodyPr>
          <a:lstStyle/>
          <a:p>
            <a:pPr algn="ctr"/>
            <a:r>
              <a:rPr lang="en-US" sz="2400" b="1" dirty="0"/>
              <a:t>Family Services</a:t>
            </a:r>
          </a:p>
          <a:p>
            <a:pPr algn="ctr"/>
            <a:r>
              <a:rPr lang="en-US" sz="1400" dirty="0"/>
              <a:t>(Unsubstantiated)</a:t>
            </a:r>
          </a:p>
        </p:txBody>
      </p:sp>
      <p:sp>
        <p:nvSpPr>
          <p:cNvPr id="38" name="TextBox 37">
            <a:extLst>
              <a:ext uri="{FF2B5EF4-FFF2-40B4-BE49-F238E27FC236}">
                <a16:creationId xmlns:a16="http://schemas.microsoft.com/office/drawing/2014/main" id="{CAABE14F-66BE-4683-ACF4-D54A1E682B84}"/>
              </a:ext>
            </a:extLst>
          </p:cNvPr>
          <p:cNvSpPr txBox="1"/>
          <p:nvPr/>
        </p:nvSpPr>
        <p:spPr>
          <a:xfrm>
            <a:off x="6355016" y="1304892"/>
            <a:ext cx="2034327" cy="1200329"/>
          </a:xfrm>
          <a:prstGeom prst="rect">
            <a:avLst/>
          </a:prstGeom>
          <a:noFill/>
        </p:spPr>
        <p:txBody>
          <a:bodyPr wrap="square" rtlCol="0">
            <a:spAutoFit/>
          </a:bodyPr>
          <a:lstStyle/>
          <a:p>
            <a:pPr algn="ctr"/>
            <a:r>
              <a:rPr lang="en-US" sz="2400" b="1" dirty="0"/>
              <a:t>Substantiated Child Maltreatment</a:t>
            </a:r>
          </a:p>
        </p:txBody>
      </p:sp>
      <p:sp>
        <p:nvSpPr>
          <p:cNvPr id="39" name="TextBox 38">
            <a:extLst>
              <a:ext uri="{FF2B5EF4-FFF2-40B4-BE49-F238E27FC236}">
                <a16:creationId xmlns:a16="http://schemas.microsoft.com/office/drawing/2014/main" id="{A442EB09-A231-4268-A621-C3B027CBE085}"/>
              </a:ext>
            </a:extLst>
          </p:cNvPr>
          <p:cNvSpPr txBox="1"/>
          <p:nvPr/>
        </p:nvSpPr>
        <p:spPr>
          <a:xfrm>
            <a:off x="3331028" y="6311900"/>
            <a:ext cx="5987143" cy="369332"/>
          </a:xfrm>
          <a:prstGeom prst="rect">
            <a:avLst/>
          </a:prstGeom>
          <a:noFill/>
        </p:spPr>
        <p:txBody>
          <a:bodyPr wrap="square" rtlCol="0">
            <a:spAutoFit/>
          </a:bodyPr>
          <a:lstStyle/>
          <a:p>
            <a:r>
              <a:rPr lang="en-US" dirty="0"/>
              <a:t>Report Child Maltreatment by calling 1-855-GACHILD</a:t>
            </a:r>
          </a:p>
        </p:txBody>
      </p:sp>
      <p:pic>
        <p:nvPicPr>
          <p:cNvPr id="40" name="Picture 39">
            <a:extLst>
              <a:ext uri="{FF2B5EF4-FFF2-40B4-BE49-F238E27FC236}">
                <a16:creationId xmlns:a16="http://schemas.microsoft.com/office/drawing/2014/main" id="{BC614D30-93B1-487E-A6C7-57EC0F457E6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53945" y="5942229"/>
            <a:ext cx="2989318" cy="779246"/>
          </a:xfrm>
          <a:prstGeom prst="rect">
            <a:avLst/>
          </a:prstGeom>
        </p:spPr>
      </p:pic>
    </p:spTree>
    <p:extLst>
      <p:ext uri="{BB962C8B-B14F-4D97-AF65-F5344CB8AC3E}">
        <p14:creationId xmlns:p14="http://schemas.microsoft.com/office/powerpoint/2010/main" val="3539507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par>
                                <p:cTn id="20" presetID="53" presetClass="entr" presetSubtype="16" fill="hold" nodeType="with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 calcmode="lin" valueType="num">
                                      <p:cBhvr>
                                        <p:cTn id="34" dur="500" fill="hold"/>
                                        <p:tgtEl>
                                          <p:spTgt spid="19"/>
                                        </p:tgtEl>
                                        <p:attrNameLst>
                                          <p:attrName>ppt_w</p:attrName>
                                        </p:attrNameLst>
                                      </p:cBhvr>
                                      <p:tavLst>
                                        <p:tav tm="0">
                                          <p:val>
                                            <p:fltVal val="0"/>
                                          </p:val>
                                        </p:tav>
                                        <p:tav tm="100000">
                                          <p:val>
                                            <p:strVal val="#ppt_w"/>
                                          </p:val>
                                        </p:tav>
                                      </p:tavLst>
                                    </p:anim>
                                    <p:anim calcmode="lin" valueType="num">
                                      <p:cBhvr>
                                        <p:cTn id="35" dur="500" fill="hold"/>
                                        <p:tgtEl>
                                          <p:spTgt spid="19"/>
                                        </p:tgtEl>
                                        <p:attrNameLst>
                                          <p:attrName>ppt_h</p:attrName>
                                        </p:attrNameLst>
                                      </p:cBhvr>
                                      <p:tavLst>
                                        <p:tav tm="0">
                                          <p:val>
                                            <p:fltVal val="0"/>
                                          </p:val>
                                        </p:tav>
                                        <p:tav tm="100000">
                                          <p:val>
                                            <p:strVal val="#ppt_h"/>
                                          </p:val>
                                        </p:tav>
                                      </p:tavLst>
                                    </p:anim>
                                    <p:animEffect transition="in" filter="fade">
                                      <p:cBhvr>
                                        <p:cTn id="36" dur="500"/>
                                        <p:tgtEl>
                                          <p:spTgt spid="19"/>
                                        </p:tgtEl>
                                      </p:cBhvr>
                                    </p:animEffect>
                                  </p:childTnLst>
                                </p:cTn>
                              </p:par>
                              <p:par>
                                <p:cTn id="37" presetID="53" presetClass="entr" presetSubtype="16"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childTnLst>
                                </p:cTn>
                              </p:par>
                              <p:par>
                                <p:cTn id="42" presetID="53" presetClass="entr" presetSubtype="16"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p:cTn id="44" dur="500" fill="hold"/>
                                        <p:tgtEl>
                                          <p:spTgt spid="23"/>
                                        </p:tgtEl>
                                        <p:attrNameLst>
                                          <p:attrName>ppt_w</p:attrName>
                                        </p:attrNameLst>
                                      </p:cBhvr>
                                      <p:tavLst>
                                        <p:tav tm="0">
                                          <p:val>
                                            <p:fltVal val="0"/>
                                          </p:val>
                                        </p:tav>
                                        <p:tav tm="100000">
                                          <p:val>
                                            <p:strVal val="#ppt_w"/>
                                          </p:val>
                                        </p:tav>
                                      </p:tavLst>
                                    </p:anim>
                                    <p:anim calcmode="lin" valueType="num">
                                      <p:cBhvr>
                                        <p:cTn id="45" dur="500" fill="hold"/>
                                        <p:tgtEl>
                                          <p:spTgt spid="23"/>
                                        </p:tgtEl>
                                        <p:attrNameLst>
                                          <p:attrName>ppt_h</p:attrName>
                                        </p:attrNameLst>
                                      </p:cBhvr>
                                      <p:tavLst>
                                        <p:tav tm="0">
                                          <p:val>
                                            <p:fltVal val="0"/>
                                          </p:val>
                                        </p:tav>
                                        <p:tav tm="100000">
                                          <p:val>
                                            <p:strVal val="#ppt_h"/>
                                          </p:val>
                                        </p:tav>
                                      </p:tavLst>
                                    </p:anim>
                                    <p:animEffect transition="in" filter="fade">
                                      <p:cBhvr>
                                        <p:cTn id="46" dur="500"/>
                                        <p:tgtEl>
                                          <p:spTgt spid="23"/>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p:cTn id="51" dur="500" fill="hold"/>
                                        <p:tgtEl>
                                          <p:spTgt spid="26"/>
                                        </p:tgtEl>
                                        <p:attrNameLst>
                                          <p:attrName>ppt_w</p:attrName>
                                        </p:attrNameLst>
                                      </p:cBhvr>
                                      <p:tavLst>
                                        <p:tav tm="0">
                                          <p:val>
                                            <p:fltVal val="0"/>
                                          </p:val>
                                        </p:tav>
                                        <p:tav tm="100000">
                                          <p:val>
                                            <p:strVal val="#ppt_w"/>
                                          </p:val>
                                        </p:tav>
                                      </p:tavLst>
                                    </p:anim>
                                    <p:anim calcmode="lin" valueType="num">
                                      <p:cBhvr>
                                        <p:cTn id="52" dur="500" fill="hold"/>
                                        <p:tgtEl>
                                          <p:spTgt spid="26"/>
                                        </p:tgtEl>
                                        <p:attrNameLst>
                                          <p:attrName>ppt_h</p:attrName>
                                        </p:attrNameLst>
                                      </p:cBhvr>
                                      <p:tavLst>
                                        <p:tav tm="0">
                                          <p:val>
                                            <p:fltVal val="0"/>
                                          </p:val>
                                        </p:tav>
                                        <p:tav tm="100000">
                                          <p:val>
                                            <p:strVal val="#ppt_h"/>
                                          </p:val>
                                        </p:tav>
                                      </p:tavLst>
                                    </p:anim>
                                    <p:animEffect transition="in" filter="fade">
                                      <p:cBhvr>
                                        <p:cTn id="53" dur="500"/>
                                        <p:tgtEl>
                                          <p:spTgt spid="26"/>
                                        </p:tgtEl>
                                      </p:cBhvr>
                                    </p:animEffect>
                                  </p:childTnLst>
                                </p:cTn>
                              </p:par>
                              <p:par>
                                <p:cTn id="54" presetID="53" presetClass="entr" presetSubtype="16" fill="hold" nodeType="withEffect">
                                  <p:stCondLst>
                                    <p:cond delay="0"/>
                                  </p:stCondLst>
                                  <p:childTnLst>
                                    <p:set>
                                      <p:cBhvr>
                                        <p:cTn id="55" dur="1" fill="hold">
                                          <p:stCondLst>
                                            <p:cond delay="0"/>
                                          </p:stCondLst>
                                        </p:cTn>
                                        <p:tgtEl>
                                          <p:spTgt spid="24"/>
                                        </p:tgtEl>
                                        <p:attrNameLst>
                                          <p:attrName>style.visibility</p:attrName>
                                        </p:attrNameLst>
                                      </p:cBhvr>
                                      <p:to>
                                        <p:strVal val="visible"/>
                                      </p:to>
                                    </p:set>
                                    <p:anim calcmode="lin" valueType="num">
                                      <p:cBhvr>
                                        <p:cTn id="56" dur="500" fill="hold"/>
                                        <p:tgtEl>
                                          <p:spTgt spid="24"/>
                                        </p:tgtEl>
                                        <p:attrNameLst>
                                          <p:attrName>ppt_w</p:attrName>
                                        </p:attrNameLst>
                                      </p:cBhvr>
                                      <p:tavLst>
                                        <p:tav tm="0">
                                          <p:val>
                                            <p:fltVal val="0"/>
                                          </p:val>
                                        </p:tav>
                                        <p:tav tm="100000">
                                          <p:val>
                                            <p:strVal val="#ppt_w"/>
                                          </p:val>
                                        </p:tav>
                                      </p:tavLst>
                                    </p:anim>
                                    <p:anim calcmode="lin" valueType="num">
                                      <p:cBhvr>
                                        <p:cTn id="57" dur="500" fill="hold"/>
                                        <p:tgtEl>
                                          <p:spTgt spid="24"/>
                                        </p:tgtEl>
                                        <p:attrNameLst>
                                          <p:attrName>ppt_h</p:attrName>
                                        </p:attrNameLst>
                                      </p:cBhvr>
                                      <p:tavLst>
                                        <p:tav tm="0">
                                          <p:val>
                                            <p:fltVal val="0"/>
                                          </p:val>
                                        </p:tav>
                                        <p:tav tm="100000">
                                          <p:val>
                                            <p:strVal val="#ppt_h"/>
                                          </p:val>
                                        </p:tav>
                                      </p:tavLst>
                                    </p:anim>
                                    <p:animEffect transition="in" filter="fade">
                                      <p:cBhvr>
                                        <p:cTn id="58" dur="500"/>
                                        <p:tgtEl>
                                          <p:spTgt spid="24"/>
                                        </p:tgtEl>
                                      </p:cBhvr>
                                    </p:animEffect>
                                  </p:childTnLst>
                                </p:cTn>
                              </p:par>
                              <p:par>
                                <p:cTn id="59" presetID="53" presetClass="entr" presetSubtype="16" fill="hold" nodeType="with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p:cTn id="61" dur="500" fill="hold"/>
                                        <p:tgtEl>
                                          <p:spTgt spid="33"/>
                                        </p:tgtEl>
                                        <p:attrNameLst>
                                          <p:attrName>ppt_w</p:attrName>
                                        </p:attrNameLst>
                                      </p:cBhvr>
                                      <p:tavLst>
                                        <p:tav tm="0">
                                          <p:val>
                                            <p:fltVal val="0"/>
                                          </p:val>
                                        </p:tav>
                                        <p:tav tm="100000">
                                          <p:val>
                                            <p:strVal val="#ppt_w"/>
                                          </p:val>
                                        </p:tav>
                                      </p:tavLst>
                                    </p:anim>
                                    <p:anim calcmode="lin" valueType="num">
                                      <p:cBhvr>
                                        <p:cTn id="62" dur="500" fill="hold"/>
                                        <p:tgtEl>
                                          <p:spTgt spid="33"/>
                                        </p:tgtEl>
                                        <p:attrNameLst>
                                          <p:attrName>ppt_h</p:attrName>
                                        </p:attrNameLst>
                                      </p:cBhvr>
                                      <p:tavLst>
                                        <p:tav tm="0">
                                          <p:val>
                                            <p:fltVal val="0"/>
                                          </p:val>
                                        </p:tav>
                                        <p:tav tm="100000">
                                          <p:val>
                                            <p:strVal val="#ppt_h"/>
                                          </p:val>
                                        </p:tav>
                                      </p:tavLst>
                                    </p:anim>
                                    <p:animEffect transition="in" filter="fade">
                                      <p:cBhvr>
                                        <p:cTn id="63" dur="500"/>
                                        <p:tgtEl>
                                          <p:spTgt spid="33"/>
                                        </p:tgtEl>
                                      </p:cBhvr>
                                    </p:animEffect>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30"/>
                                        </p:tgtEl>
                                        <p:attrNameLst>
                                          <p:attrName>style.visibility</p:attrName>
                                        </p:attrNameLst>
                                      </p:cBhvr>
                                      <p:to>
                                        <p:strVal val="visible"/>
                                      </p:to>
                                    </p:set>
                                    <p:anim calcmode="lin" valueType="num">
                                      <p:cBhvr>
                                        <p:cTn id="68" dur="500" fill="hold"/>
                                        <p:tgtEl>
                                          <p:spTgt spid="30"/>
                                        </p:tgtEl>
                                        <p:attrNameLst>
                                          <p:attrName>ppt_w</p:attrName>
                                        </p:attrNameLst>
                                      </p:cBhvr>
                                      <p:tavLst>
                                        <p:tav tm="0">
                                          <p:val>
                                            <p:fltVal val="0"/>
                                          </p:val>
                                        </p:tav>
                                        <p:tav tm="100000">
                                          <p:val>
                                            <p:strVal val="#ppt_w"/>
                                          </p:val>
                                        </p:tav>
                                      </p:tavLst>
                                    </p:anim>
                                    <p:anim calcmode="lin" valueType="num">
                                      <p:cBhvr>
                                        <p:cTn id="69" dur="500" fill="hold"/>
                                        <p:tgtEl>
                                          <p:spTgt spid="30"/>
                                        </p:tgtEl>
                                        <p:attrNameLst>
                                          <p:attrName>ppt_h</p:attrName>
                                        </p:attrNameLst>
                                      </p:cBhvr>
                                      <p:tavLst>
                                        <p:tav tm="0">
                                          <p:val>
                                            <p:fltVal val="0"/>
                                          </p:val>
                                        </p:tav>
                                        <p:tav tm="100000">
                                          <p:val>
                                            <p:strVal val="#ppt_h"/>
                                          </p:val>
                                        </p:tav>
                                      </p:tavLst>
                                    </p:anim>
                                    <p:animEffect transition="in" filter="fade">
                                      <p:cBhvr>
                                        <p:cTn id="70" dur="500"/>
                                        <p:tgtEl>
                                          <p:spTgt spid="30"/>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32"/>
                                        </p:tgtEl>
                                        <p:attrNameLst>
                                          <p:attrName>style.visibility</p:attrName>
                                        </p:attrNameLst>
                                      </p:cBhvr>
                                      <p:to>
                                        <p:strVal val="visible"/>
                                      </p:to>
                                    </p:set>
                                    <p:anim calcmode="lin" valueType="num">
                                      <p:cBhvr>
                                        <p:cTn id="73" dur="500" fill="hold"/>
                                        <p:tgtEl>
                                          <p:spTgt spid="32"/>
                                        </p:tgtEl>
                                        <p:attrNameLst>
                                          <p:attrName>ppt_w</p:attrName>
                                        </p:attrNameLst>
                                      </p:cBhvr>
                                      <p:tavLst>
                                        <p:tav tm="0">
                                          <p:val>
                                            <p:fltVal val="0"/>
                                          </p:val>
                                        </p:tav>
                                        <p:tav tm="100000">
                                          <p:val>
                                            <p:strVal val="#ppt_w"/>
                                          </p:val>
                                        </p:tav>
                                      </p:tavLst>
                                    </p:anim>
                                    <p:anim calcmode="lin" valueType="num">
                                      <p:cBhvr>
                                        <p:cTn id="74" dur="500" fill="hold"/>
                                        <p:tgtEl>
                                          <p:spTgt spid="32"/>
                                        </p:tgtEl>
                                        <p:attrNameLst>
                                          <p:attrName>ppt_h</p:attrName>
                                        </p:attrNameLst>
                                      </p:cBhvr>
                                      <p:tavLst>
                                        <p:tav tm="0">
                                          <p:val>
                                            <p:fltVal val="0"/>
                                          </p:val>
                                        </p:tav>
                                        <p:tav tm="100000">
                                          <p:val>
                                            <p:strVal val="#ppt_h"/>
                                          </p:val>
                                        </p:tav>
                                      </p:tavLst>
                                    </p:anim>
                                    <p:animEffect transition="in" filter="fade">
                                      <p:cBhvr>
                                        <p:cTn id="75" dur="500"/>
                                        <p:tgtEl>
                                          <p:spTgt spid="32"/>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p:cTn id="78" dur="500" fill="hold"/>
                                        <p:tgtEl>
                                          <p:spTgt spid="37"/>
                                        </p:tgtEl>
                                        <p:attrNameLst>
                                          <p:attrName>ppt_w</p:attrName>
                                        </p:attrNameLst>
                                      </p:cBhvr>
                                      <p:tavLst>
                                        <p:tav tm="0">
                                          <p:val>
                                            <p:fltVal val="0"/>
                                          </p:val>
                                        </p:tav>
                                        <p:tav tm="100000">
                                          <p:val>
                                            <p:strVal val="#ppt_w"/>
                                          </p:val>
                                        </p:tav>
                                      </p:tavLst>
                                    </p:anim>
                                    <p:anim calcmode="lin" valueType="num">
                                      <p:cBhvr>
                                        <p:cTn id="79" dur="500" fill="hold"/>
                                        <p:tgtEl>
                                          <p:spTgt spid="37"/>
                                        </p:tgtEl>
                                        <p:attrNameLst>
                                          <p:attrName>ppt_h</p:attrName>
                                        </p:attrNameLst>
                                      </p:cBhvr>
                                      <p:tavLst>
                                        <p:tav tm="0">
                                          <p:val>
                                            <p:fltVal val="0"/>
                                          </p:val>
                                        </p:tav>
                                        <p:tav tm="100000">
                                          <p:val>
                                            <p:strVal val="#ppt_h"/>
                                          </p:val>
                                        </p:tav>
                                      </p:tavLst>
                                    </p:anim>
                                    <p:animEffect transition="in" filter="fade">
                                      <p:cBhvr>
                                        <p:cTn id="80" dur="500"/>
                                        <p:tgtEl>
                                          <p:spTgt spid="37"/>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8"/>
                                        </p:tgtEl>
                                        <p:attrNameLst>
                                          <p:attrName>style.visibility</p:attrName>
                                        </p:attrNameLst>
                                      </p:cBhvr>
                                      <p:to>
                                        <p:strVal val="visible"/>
                                      </p:to>
                                    </p:set>
                                    <p:anim calcmode="lin" valueType="num">
                                      <p:cBhvr>
                                        <p:cTn id="83" dur="500" fill="hold"/>
                                        <p:tgtEl>
                                          <p:spTgt spid="38"/>
                                        </p:tgtEl>
                                        <p:attrNameLst>
                                          <p:attrName>ppt_w</p:attrName>
                                        </p:attrNameLst>
                                      </p:cBhvr>
                                      <p:tavLst>
                                        <p:tav tm="0">
                                          <p:val>
                                            <p:fltVal val="0"/>
                                          </p:val>
                                        </p:tav>
                                        <p:tav tm="100000">
                                          <p:val>
                                            <p:strVal val="#ppt_w"/>
                                          </p:val>
                                        </p:tav>
                                      </p:tavLst>
                                    </p:anim>
                                    <p:anim calcmode="lin" valueType="num">
                                      <p:cBhvr>
                                        <p:cTn id="84" dur="500" fill="hold"/>
                                        <p:tgtEl>
                                          <p:spTgt spid="38"/>
                                        </p:tgtEl>
                                        <p:attrNameLst>
                                          <p:attrName>ppt_h</p:attrName>
                                        </p:attrNameLst>
                                      </p:cBhvr>
                                      <p:tavLst>
                                        <p:tav tm="0">
                                          <p:val>
                                            <p:fltVal val="0"/>
                                          </p:val>
                                        </p:tav>
                                        <p:tav tm="100000">
                                          <p:val>
                                            <p:strVal val="#ppt_h"/>
                                          </p:val>
                                        </p:tav>
                                      </p:tavLst>
                                    </p:anim>
                                    <p:animEffect transition="in" filter="fade">
                                      <p:cBhvr>
                                        <p:cTn id="8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6" grpId="0"/>
      <p:bldP spid="30" grpId="0"/>
      <p:bldP spid="32" grpId="0" animBg="1"/>
      <p:bldP spid="37" grpId="0"/>
      <p:bldP spid="38"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Screened In Calls</a:t>
            </a:r>
          </a:p>
        </p:txBody>
      </p:sp>
      <p:sp>
        <p:nvSpPr>
          <p:cNvPr id="3" name="Content Placeholder 2"/>
          <p:cNvSpPr>
            <a:spLocks noGrp="1"/>
          </p:cNvSpPr>
          <p:nvPr>
            <p:ph idx="1"/>
          </p:nvPr>
        </p:nvSpPr>
        <p:spPr/>
        <p:txBody>
          <a:bodyPr/>
          <a:lstStyle/>
          <a:p>
            <a:r>
              <a:rPr lang="en-US" dirty="0"/>
              <a:t>Criteria</a:t>
            </a:r>
          </a:p>
          <a:p>
            <a:pPr lvl="1"/>
            <a:r>
              <a:rPr lang="en-US" dirty="0"/>
              <a:t>Have an alleged </a:t>
            </a:r>
            <a:r>
              <a:rPr lang="en-US" dirty="0" err="1"/>
              <a:t>maltreater</a:t>
            </a:r>
            <a:endParaRPr lang="en-US" dirty="0"/>
          </a:p>
          <a:p>
            <a:pPr lvl="1"/>
            <a:r>
              <a:rPr lang="en-US" dirty="0"/>
              <a:t>A child 0-18 years of age</a:t>
            </a:r>
          </a:p>
          <a:p>
            <a:pPr lvl="1"/>
            <a:r>
              <a:rPr lang="en-US" dirty="0"/>
              <a:t>Known or suspected allegations of child maltreatment per Georgia statute and DFCS policy</a:t>
            </a:r>
          </a:p>
          <a:p>
            <a:pPr lvl="1"/>
            <a:endParaRPr lang="en-US" dirty="0"/>
          </a:p>
          <a:p>
            <a:pPr lvl="1"/>
            <a:r>
              <a:rPr lang="en-US" dirty="0"/>
              <a:t>Calls may be screened out because there is not enough information or the report does not rise to the level of defined maltreatment. </a:t>
            </a:r>
          </a:p>
        </p:txBody>
      </p:sp>
      <p:sp>
        <p:nvSpPr>
          <p:cNvPr id="4" name="TextBox 3"/>
          <p:cNvSpPr txBox="1"/>
          <p:nvPr/>
        </p:nvSpPr>
        <p:spPr>
          <a:xfrm>
            <a:off x="3331028" y="6311900"/>
            <a:ext cx="5987143" cy="369332"/>
          </a:xfrm>
          <a:prstGeom prst="rect">
            <a:avLst/>
          </a:prstGeom>
          <a:noFill/>
        </p:spPr>
        <p:txBody>
          <a:bodyPr wrap="square" rtlCol="0">
            <a:spAutoFit/>
          </a:bodyPr>
          <a:lstStyle/>
          <a:p>
            <a:r>
              <a:rPr lang="en-US" dirty="0"/>
              <a:t>Report Child Maltreatment by calling 1-855-GACHILD</a:t>
            </a:r>
          </a:p>
        </p:txBody>
      </p:sp>
    </p:spTree>
    <p:extLst>
      <p:ext uri="{BB962C8B-B14F-4D97-AF65-F5344CB8AC3E}">
        <p14:creationId xmlns:p14="http://schemas.microsoft.com/office/powerpoint/2010/main" val="2812659567"/>
      </p:ext>
    </p:extLst>
  </p:cSld>
  <p:clrMapOvr>
    <a:masterClrMapping/>
  </p:clrMapOvr>
  <mc:AlternateContent xmlns:mc="http://schemas.openxmlformats.org/markup-compatibility/2006" xmlns:p14="http://schemas.microsoft.com/office/powerpoint/2010/main">
    <mc:Choice Requires="p14">
      <p:transition spd="med" p14:dur="700" advTm="597">
        <p:fade/>
      </p:transition>
    </mc:Choice>
    <mc:Fallback xmlns="">
      <p:transition spd="med" advTm="597">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Understanding a Mandated Reporter’s Role</a:t>
            </a:r>
          </a:p>
        </p:txBody>
      </p:sp>
      <p:sp>
        <p:nvSpPr>
          <p:cNvPr id="3" name="Content Placeholder 2"/>
          <p:cNvSpPr>
            <a:spLocks noGrp="1"/>
          </p:cNvSpPr>
          <p:nvPr>
            <p:ph idx="1"/>
          </p:nvPr>
        </p:nvSpPr>
        <p:spPr>
          <a:xfrm>
            <a:off x="838200" y="1825624"/>
            <a:ext cx="10515600" cy="2357161"/>
          </a:xfrm>
        </p:spPr>
        <p:txBody>
          <a:bodyPr>
            <a:normAutofit/>
          </a:bodyPr>
          <a:lstStyle/>
          <a:p>
            <a:r>
              <a:rPr lang="en-US" dirty="0"/>
              <a:t>Ideally, mandated reporting is the </a:t>
            </a:r>
            <a:r>
              <a:rPr lang="en-US" b="1" dirty="0"/>
              <a:t>early recognition </a:t>
            </a:r>
            <a:r>
              <a:rPr lang="en-US" dirty="0"/>
              <a:t>of child maltreatment with the goal of preventing further abuse from occurring. </a:t>
            </a:r>
          </a:p>
          <a:p>
            <a:r>
              <a:rPr lang="en-US" dirty="0"/>
              <a:t>Includes individuals who work or volunteer for organizations that serve children and/or families.</a:t>
            </a:r>
          </a:p>
        </p:txBody>
      </p:sp>
      <p:sp>
        <p:nvSpPr>
          <p:cNvPr id="4" name="TextBox 3"/>
          <p:cNvSpPr txBox="1"/>
          <p:nvPr/>
        </p:nvSpPr>
        <p:spPr>
          <a:xfrm>
            <a:off x="838200" y="4525461"/>
            <a:ext cx="9597887" cy="800219"/>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t>Barriers</a:t>
            </a:r>
            <a:r>
              <a:rPr lang="en-US" sz="2800" dirty="0"/>
              <a:t>?</a:t>
            </a:r>
          </a:p>
          <a:p>
            <a:endParaRPr lang="en-US" dirty="0"/>
          </a:p>
        </p:txBody>
      </p:sp>
      <p:pic>
        <p:nvPicPr>
          <p:cNvPr id="5" name="Picture 4"/>
          <p:cNvPicPr>
            <a:picLocks noChangeAspect="1"/>
          </p:cNvPicPr>
          <p:nvPr/>
        </p:nvPicPr>
        <p:blipFill>
          <a:blip r:embed="rId4"/>
          <a:stretch>
            <a:fillRect/>
          </a:stretch>
        </p:blipFill>
        <p:spPr>
          <a:xfrm>
            <a:off x="7908856" y="4182786"/>
            <a:ext cx="1990725" cy="2295525"/>
          </a:xfrm>
          <a:prstGeom prst="rect">
            <a:avLst/>
          </a:prstGeom>
        </p:spPr>
      </p:pic>
    </p:spTree>
    <p:custDataLst>
      <p:tags r:id="rId1"/>
    </p:custDataLst>
    <p:extLst>
      <p:ext uri="{BB962C8B-B14F-4D97-AF65-F5344CB8AC3E}">
        <p14:creationId xmlns:p14="http://schemas.microsoft.com/office/powerpoint/2010/main" val="2560725577"/>
      </p:ext>
    </p:extLst>
  </p:cSld>
  <p:clrMapOvr>
    <a:masterClrMapping/>
  </p:clrMapOvr>
  <mc:AlternateContent xmlns:mc="http://schemas.openxmlformats.org/markup-compatibility/2006" xmlns:p14="http://schemas.microsoft.com/office/powerpoint/2010/main">
    <mc:Choice Requires="p14">
      <p:transition spd="med" p14:dur="700" advTm="119266">
        <p:fade/>
      </p:transition>
    </mc:Choice>
    <mc:Fallback xmlns="">
      <p:transition spd="med" advTm="11926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of Screening Calls</a:t>
            </a:r>
          </a:p>
        </p:txBody>
      </p:sp>
      <p:sp>
        <p:nvSpPr>
          <p:cNvPr id="3" name="Content Placeholder 2"/>
          <p:cNvSpPr>
            <a:spLocks noGrp="1"/>
          </p:cNvSpPr>
          <p:nvPr>
            <p:ph idx="1"/>
          </p:nvPr>
        </p:nvSpPr>
        <p:spPr/>
        <p:txBody>
          <a:bodyPr/>
          <a:lstStyle/>
          <a:p>
            <a:pPr>
              <a:buFont typeface="+mj-lt"/>
              <a:buAutoNum type="arabicPeriod"/>
            </a:pPr>
            <a:r>
              <a:rPr lang="en-US" sz="3200" dirty="0" smtClean="0"/>
              <a:t> Maltreatment </a:t>
            </a:r>
            <a:r>
              <a:rPr lang="en-US" sz="3200" dirty="0"/>
              <a:t>+ </a:t>
            </a:r>
            <a:r>
              <a:rPr lang="en-US" sz="3200" b="1" dirty="0"/>
              <a:t>present danger</a:t>
            </a:r>
            <a:r>
              <a:rPr lang="en-US" sz="3200" dirty="0"/>
              <a:t> situation = immediate response assignment</a:t>
            </a:r>
          </a:p>
          <a:p>
            <a:pPr>
              <a:buFont typeface="+mj-lt"/>
              <a:buAutoNum type="arabicPeriod"/>
            </a:pPr>
            <a:r>
              <a:rPr lang="en-US" sz="3200" dirty="0" smtClean="0"/>
              <a:t> Maltreatment </a:t>
            </a:r>
            <a:r>
              <a:rPr lang="en-US" sz="3200" dirty="0"/>
              <a:t>+ </a:t>
            </a:r>
            <a:r>
              <a:rPr lang="en-US" sz="3200" b="1" dirty="0"/>
              <a:t>impending danger </a:t>
            </a:r>
            <a:r>
              <a:rPr lang="en-US" sz="3200" dirty="0"/>
              <a:t>safety threat = 24 hour response assignment</a:t>
            </a:r>
          </a:p>
          <a:p>
            <a:pPr>
              <a:buFont typeface="+mj-lt"/>
              <a:buAutoNum type="arabicPeriod"/>
            </a:pPr>
            <a:r>
              <a:rPr lang="en-US" sz="3200" dirty="0" smtClean="0"/>
              <a:t> Maltreatment  </a:t>
            </a:r>
            <a:r>
              <a:rPr lang="en-US" sz="3200" dirty="0"/>
              <a:t>+ no present danger or impending danger safety threat = 72 hour response assignment</a:t>
            </a:r>
          </a:p>
        </p:txBody>
      </p:sp>
      <p:sp>
        <p:nvSpPr>
          <p:cNvPr id="4" name="TextBox 3"/>
          <p:cNvSpPr txBox="1"/>
          <p:nvPr/>
        </p:nvSpPr>
        <p:spPr>
          <a:xfrm>
            <a:off x="3331028" y="6311900"/>
            <a:ext cx="5987143" cy="369332"/>
          </a:xfrm>
          <a:prstGeom prst="rect">
            <a:avLst/>
          </a:prstGeom>
          <a:noFill/>
        </p:spPr>
        <p:txBody>
          <a:bodyPr wrap="square" rtlCol="0">
            <a:spAutoFit/>
          </a:bodyPr>
          <a:lstStyle/>
          <a:p>
            <a:r>
              <a:rPr lang="en-US" dirty="0"/>
              <a:t>Report Child Maltreatment by calling 1-855-GACHILD</a:t>
            </a:r>
          </a:p>
        </p:txBody>
      </p:sp>
    </p:spTree>
    <p:extLst>
      <p:ext uri="{BB962C8B-B14F-4D97-AF65-F5344CB8AC3E}">
        <p14:creationId xmlns:p14="http://schemas.microsoft.com/office/powerpoint/2010/main" val="3015279511"/>
      </p:ext>
    </p:extLst>
  </p:cSld>
  <p:clrMapOvr>
    <a:masterClrMapping/>
  </p:clrMapOvr>
  <mc:AlternateContent xmlns:mc="http://schemas.openxmlformats.org/markup-compatibility/2006" xmlns:p14="http://schemas.microsoft.com/office/powerpoint/2010/main">
    <mc:Choice Requires="p14">
      <p:transition spd="med" p14:dur="700" advTm="603">
        <p:fade/>
      </p:transition>
    </mc:Choice>
    <mc:Fallback xmlns="">
      <p:transition spd="med" advTm="603">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Family Support	</a:t>
            </a:r>
          </a:p>
        </p:txBody>
      </p:sp>
      <p:sp>
        <p:nvSpPr>
          <p:cNvPr id="3" name="Content Placeholder 2"/>
          <p:cNvSpPr>
            <a:spLocks noGrp="1"/>
          </p:cNvSpPr>
          <p:nvPr>
            <p:ph idx="1"/>
          </p:nvPr>
        </p:nvSpPr>
        <p:spPr/>
        <p:txBody>
          <a:bodyPr/>
          <a:lstStyle/>
          <a:p>
            <a:r>
              <a:rPr lang="en-US" dirty="0"/>
              <a:t>Counseling</a:t>
            </a:r>
          </a:p>
          <a:p>
            <a:r>
              <a:rPr lang="en-US" dirty="0"/>
              <a:t>Community Supports</a:t>
            </a:r>
          </a:p>
          <a:p>
            <a:r>
              <a:rPr lang="en-US" dirty="0"/>
              <a:t>Economic Assistance Referrals</a:t>
            </a:r>
          </a:p>
          <a:p>
            <a:r>
              <a:rPr lang="en-US" dirty="0"/>
              <a:t>Evaluations</a:t>
            </a:r>
          </a:p>
          <a:p>
            <a:endParaRPr lang="en-US" dirty="0"/>
          </a:p>
          <a:p>
            <a:r>
              <a:rPr lang="en-US" dirty="0"/>
              <a:t>No difference to what supports are available to substantiated vs. family support cases</a:t>
            </a:r>
          </a:p>
        </p:txBody>
      </p:sp>
      <p:sp>
        <p:nvSpPr>
          <p:cNvPr id="4" name="TextBox 3"/>
          <p:cNvSpPr txBox="1"/>
          <p:nvPr/>
        </p:nvSpPr>
        <p:spPr>
          <a:xfrm>
            <a:off x="3331028" y="6311900"/>
            <a:ext cx="5987143" cy="369332"/>
          </a:xfrm>
          <a:prstGeom prst="rect">
            <a:avLst/>
          </a:prstGeom>
          <a:noFill/>
        </p:spPr>
        <p:txBody>
          <a:bodyPr wrap="square" rtlCol="0">
            <a:spAutoFit/>
          </a:bodyPr>
          <a:lstStyle/>
          <a:p>
            <a:r>
              <a:rPr lang="en-US" dirty="0"/>
              <a:t>Report Child Maltreatment by calling 1-855-GACHILD</a:t>
            </a:r>
          </a:p>
        </p:txBody>
      </p:sp>
      <p:pic>
        <p:nvPicPr>
          <p:cNvPr id="2050" name="Picture 2" descr="https://d30y9cdsu7xlg0.cloudfront.net/png/492251-20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436915"/>
            <a:ext cx="2326368" cy="2326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901523"/>
      </p:ext>
    </p:extLst>
  </p:cSld>
  <p:clrMapOvr>
    <a:masterClrMapping/>
  </p:clrMapOvr>
  <mc:AlternateContent xmlns:mc="http://schemas.openxmlformats.org/markup-compatibility/2006" xmlns:p14="http://schemas.microsoft.com/office/powerpoint/2010/main">
    <mc:Choice Requires="p14">
      <p:transition spd="med" p14:dur="700" advTm="638">
        <p:fade/>
      </p:transition>
    </mc:Choice>
    <mc:Fallback xmlns="">
      <p:transition spd="med" advTm="638">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Tips</a:t>
            </a:r>
          </a:p>
        </p:txBody>
      </p:sp>
      <p:sp>
        <p:nvSpPr>
          <p:cNvPr id="3" name="Content Placeholder 2"/>
          <p:cNvSpPr>
            <a:spLocks noGrp="1"/>
          </p:cNvSpPr>
          <p:nvPr>
            <p:ph idx="1"/>
          </p:nvPr>
        </p:nvSpPr>
        <p:spPr>
          <a:xfrm>
            <a:off x="407898" y="1502893"/>
            <a:ext cx="10515600" cy="4351338"/>
          </a:xfrm>
        </p:spPr>
        <p:txBody>
          <a:bodyPr>
            <a:normAutofit lnSpcReduction="10000"/>
          </a:bodyPr>
          <a:lstStyle/>
          <a:p>
            <a:r>
              <a:rPr lang="en-US" dirty="0"/>
              <a:t>Your role is to report, not investigate!</a:t>
            </a:r>
          </a:p>
          <a:p>
            <a:r>
              <a:rPr lang="en-US" dirty="0"/>
              <a:t>Give volunteers tools and training for handling disclosures (i.e. never make promises, consult with staff but also require direct report to 1-855-GACHILD)</a:t>
            </a:r>
          </a:p>
          <a:p>
            <a:r>
              <a:rPr lang="en-US" dirty="0"/>
              <a:t>Discuss with organizational leadership who is responsible for making reports</a:t>
            </a:r>
          </a:p>
          <a:p>
            <a:r>
              <a:rPr lang="en-US" dirty="0"/>
              <a:t>Cooperate with law enforcement and any on-going investigation</a:t>
            </a:r>
          </a:p>
          <a:p>
            <a:r>
              <a:rPr lang="en-US" dirty="0"/>
              <a:t>Go with your gut instincts-if something doesn’t feel right, talk about it               with your supervisor (encourage your volunteers to do the same)</a:t>
            </a:r>
          </a:p>
          <a:p>
            <a:r>
              <a:rPr lang="en-US" dirty="0"/>
              <a:t>Make a report even if you know there is an open case</a:t>
            </a:r>
          </a:p>
          <a:p>
            <a:endParaRPr lang="en-US" dirty="0"/>
          </a:p>
        </p:txBody>
      </p:sp>
      <p:pic>
        <p:nvPicPr>
          <p:cNvPr id="1026" name="Picture 2" descr="http://www.ehs-solution.com/wp-content/uploads/2015/03/How-to-Handle-Incident-Investigati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38880" y="4784651"/>
            <a:ext cx="2024489" cy="2024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6621730"/>
      </p:ext>
    </p:extLst>
  </p:cSld>
  <p:clrMapOvr>
    <a:masterClrMapping/>
  </p:clrMapOvr>
  <mc:AlternateContent xmlns:mc="http://schemas.openxmlformats.org/markup-compatibility/2006" xmlns:p14="http://schemas.microsoft.com/office/powerpoint/2010/main">
    <mc:Choice Requires="p14">
      <p:transition spd="med" p14:dur="700" advTm="54">
        <p:fade/>
      </p:transition>
    </mc:Choice>
    <mc:Fallback xmlns="">
      <p:transition spd="med" advTm="54">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a:t>
            </a:r>
            <a:r>
              <a:rPr lang="en-US" dirty="0" smtClean="0"/>
              <a:t>Updates </a:t>
            </a:r>
            <a:r>
              <a:rPr lang="en-US" dirty="0"/>
              <a:t>to </a:t>
            </a:r>
            <a:r>
              <a:rPr lang="en-US" dirty="0" smtClean="0"/>
              <a:t>Pertinent Sections of the O.C.G.A.</a:t>
            </a:r>
            <a:endParaRPr lang="en-US" dirty="0"/>
          </a:p>
        </p:txBody>
      </p:sp>
      <p:sp>
        <p:nvSpPr>
          <p:cNvPr id="3" name="Content Placeholder 2"/>
          <p:cNvSpPr>
            <a:spLocks noGrp="1"/>
          </p:cNvSpPr>
          <p:nvPr>
            <p:ph idx="1"/>
          </p:nvPr>
        </p:nvSpPr>
        <p:spPr/>
        <p:txBody>
          <a:bodyPr>
            <a:normAutofit/>
          </a:bodyPr>
          <a:lstStyle/>
          <a:p>
            <a:r>
              <a:rPr lang="en-US" dirty="0"/>
              <a:t>O.C.G.A. </a:t>
            </a:r>
            <a:r>
              <a:rPr lang="en-US" dirty="0" smtClean="0"/>
              <a:t>20-2-143</a:t>
            </a:r>
            <a:endParaRPr lang="en-US" dirty="0"/>
          </a:p>
          <a:p>
            <a:pPr lvl="1"/>
            <a:endParaRPr lang="en-US" dirty="0"/>
          </a:p>
          <a:p>
            <a:pPr lvl="1"/>
            <a:r>
              <a:rPr lang="en-US" dirty="0"/>
              <a:t>Effective July 1, </a:t>
            </a:r>
            <a:r>
              <a:rPr lang="en-US" dirty="0" smtClean="0"/>
              <a:t>2018</a:t>
            </a:r>
            <a:endParaRPr lang="en-US" dirty="0"/>
          </a:p>
          <a:p>
            <a:pPr lvl="1"/>
            <a:endParaRPr lang="en-US" dirty="0"/>
          </a:p>
          <a:p>
            <a:pPr lvl="1"/>
            <a:r>
              <a:rPr lang="en-US" dirty="0" smtClean="0"/>
              <a:t>Will require annual age-appropriate sexual abuse and assault awareness and prevention education in kindergarten through grade 9. </a:t>
            </a:r>
          </a:p>
          <a:p>
            <a:pPr marL="0" indent="0">
              <a:buNone/>
            </a:pPr>
            <a:endParaRPr lang="en-US" dirty="0">
              <a:solidFill>
                <a:schemeClr val="tx1">
                  <a:lumMod val="95000"/>
                  <a:lumOff val="5000"/>
                </a:schemeClr>
              </a:solidFill>
            </a:endParaRPr>
          </a:p>
          <a:p>
            <a:pPr marL="457200" lvl="1" indent="0">
              <a:buNone/>
            </a:pPr>
            <a:endParaRPr lang="en-US" dirty="0"/>
          </a:p>
        </p:txBody>
      </p:sp>
    </p:spTree>
    <p:extLst>
      <p:ext uri="{BB962C8B-B14F-4D97-AF65-F5344CB8AC3E}">
        <p14:creationId xmlns:p14="http://schemas.microsoft.com/office/powerpoint/2010/main" val="1494081766"/>
      </p:ext>
    </p:extLst>
  </p:cSld>
  <p:clrMapOvr>
    <a:masterClrMapping/>
  </p:clrMapOvr>
  <mc:AlternateContent xmlns:mc="http://schemas.openxmlformats.org/markup-compatibility/2006" xmlns:p14="http://schemas.microsoft.com/office/powerpoint/2010/main">
    <mc:Choice Requires="p14">
      <p:transition spd="med" p14:dur="700" advTm="352">
        <p:fade/>
      </p:transition>
    </mc:Choice>
    <mc:Fallback xmlns="">
      <p:transition spd="med" advTm="352">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Update to Mandated Reporter Law</a:t>
            </a:r>
          </a:p>
        </p:txBody>
      </p:sp>
      <p:sp>
        <p:nvSpPr>
          <p:cNvPr id="3" name="Content Placeholder 2"/>
          <p:cNvSpPr>
            <a:spLocks noGrp="1"/>
          </p:cNvSpPr>
          <p:nvPr>
            <p:ph idx="1"/>
          </p:nvPr>
        </p:nvSpPr>
        <p:spPr/>
        <p:txBody>
          <a:bodyPr>
            <a:normAutofit/>
          </a:bodyPr>
          <a:lstStyle/>
          <a:p>
            <a:r>
              <a:rPr lang="en-US" dirty="0"/>
              <a:t>O.C.G.A. 19-7-5</a:t>
            </a:r>
          </a:p>
          <a:p>
            <a:pPr lvl="1"/>
            <a:endParaRPr lang="en-US" dirty="0"/>
          </a:p>
          <a:p>
            <a:pPr lvl="1"/>
            <a:r>
              <a:rPr lang="en-US" dirty="0"/>
              <a:t>Effective July 1, 2017 </a:t>
            </a:r>
          </a:p>
          <a:p>
            <a:pPr lvl="1"/>
            <a:endParaRPr lang="en-US" dirty="0"/>
          </a:p>
          <a:p>
            <a:pPr lvl="1"/>
            <a:r>
              <a:rPr lang="en-US" dirty="0"/>
              <a:t>The definition of sexual abuse has been expanded to include acts involving trafficking a person for sexual servitude</a:t>
            </a:r>
          </a:p>
          <a:p>
            <a:pPr marL="457200" lvl="1" indent="0">
              <a:buNone/>
            </a:pPr>
            <a:endParaRPr lang="en-US" dirty="0"/>
          </a:p>
          <a:p>
            <a:endParaRPr lang="en-US" dirty="0">
              <a:solidFill>
                <a:schemeClr val="tx1">
                  <a:lumMod val="95000"/>
                  <a:lumOff val="5000"/>
                </a:schemeClr>
              </a:solidFill>
            </a:endParaRPr>
          </a:p>
          <a:p>
            <a:pPr marL="457200" lvl="1" indent="0">
              <a:buNone/>
            </a:pPr>
            <a:endParaRPr lang="en-US" dirty="0"/>
          </a:p>
        </p:txBody>
      </p:sp>
    </p:spTree>
    <p:extLst>
      <p:ext uri="{BB962C8B-B14F-4D97-AF65-F5344CB8AC3E}">
        <p14:creationId xmlns:p14="http://schemas.microsoft.com/office/powerpoint/2010/main" val="3131668250"/>
      </p:ext>
    </p:extLst>
  </p:cSld>
  <p:clrMapOvr>
    <a:masterClrMapping/>
  </p:clrMapOvr>
  <mc:AlternateContent xmlns:mc="http://schemas.openxmlformats.org/markup-compatibility/2006" xmlns:p14="http://schemas.microsoft.com/office/powerpoint/2010/main">
    <mc:Choice Requires="p14">
      <p:transition spd="med" p14:dur="700" advTm="352">
        <p:fade/>
      </p:transition>
    </mc:Choice>
    <mc:Fallback xmlns="">
      <p:transition spd="med" advTm="352">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Updates/ Clarifications</a:t>
            </a:r>
          </a:p>
        </p:txBody>
      </p:sp>
      <p:sp>
        <p:nvSpPr>
          <p:cNvPr id="3" name="Content Placeholder 2"/>
          <p:cNvSpPr>
            <a:spLocks noGrp="1"/>
          </p:cNvSpPr>
          <p:nvPr>
            <p:ph idx="1"/>
          </p:nvPr>
        </p:nvSpPr>
        <p:spPr/>
        <p:txBody>
          <a:bodyPr>
            <a:normAutofit/>
          </a:bodyPr>
          <a:lstStyle/>
          <a:p>
            <a:r>
              <a:rPr lang="en-US" dirty="0"/>
              <a:t>O.C.G.A. 19-7-5</a:t>
            </a:r>
          </a:p>
          <a:p>
            <a:pPr lvl="1"/>
            <a:r>
              <a:rPr lang="en-US" dirty="0"/>
              <a:t>Lowered the threshold for what must be reported: “ reasonable cause to </a:t>
            </a:r>
            <a:r>
              <a:rPr lang="en-US" u="sng" dirty="0"/>
              <a:t>suspect</a:t>
            </a:r>
            <a:r>
              <a:rPr lang="en-US" dirty="0"/>
              <a:t> child abuse”</a:t>
            </a:r>
          </a:p>
          <a:p>
            <a:pPr lvl="1"/>
            <a:r>
              <a:rPr lang="en-US" dirty="0"/>
              <a:t>By making the report to a supervisor or an organizational designated reporter the mandated reporter </a:t>
            </a:r>
            <a:r>
              <a:rPr lang="en-US" b="1" dirty="0"/>
              <a:t>"shall be deemed to have fully complied" </a:t>
            </a:r>
            <a:r>
              <a:rPr lang="en-US" dirty="0"/>
              <a:t>with the statute. It is then the responsibility of the supervisor to report the suspected abuse to DFCS. </a:t>
            </a:r>
          </a:p>
          <a:p>
            <a:pPr marL="457200" lvl="1" indent="0">
              <a:buNone/>
            </a:pPr>
            <a:endParaRPr lang="en-US" dirty="0"/>
          </a:p>
          <a:p>
            <a:r>
              <a:rPr lang="en-US" dirty="0"/>
              <a:t>O.C.G.A 16-3-22.1</a:t>
            </a:r>
          </a:p>
          <a:p>
            <a:pPr lvl="1"/>
            <a:r>
              <a:rPr lang="en-US" dirty="0">
                <a:solidFill>
                  <a:schemeClr val="tx1">
                    <a:lumMod val="95000"/>
                    <a:lumOff val="5000"/>
                  </a:schemeClr>
                </a:solidFill>
              </a:rPr>
              <a:t>72 hours to turn over unlawful images and material to law enforcement.</a:t>
            </a:r>
          </a:p>
          <a:p>
            <a:pPr marL="457200" lvl="1" indent="0">
              <a:buNone/>
            </a:pPr>
            <a:endParaRPr lang="en-US" dirty="0"/>
          </a:p>
        </p:txBody>
      </p:sp>
    </p:spTree>
    <p:extLst>
      <p:ext uri="{BB962C8B-B14F-4D97-AF65-F5344CB8AC3E}">
        <p14:creationId xmlns:p14="http://schemas.microsoft.com/office/powerpoint/2010/main" val="4278443541"/>
      </p:ext>
    </p:extLst>
  </p:cSld>
  <p:clrMapOvr>
    <a:masterClrMapping/>
  </p:clrMapOvr>
  <mc:AlternateContent xmlns:mc="http://schemas.openxmlformats.org/markup-compatibility/2006" xmlns:p14="http://schemas.microsoft.com/office/powerpoint/2010/main">
    <mc:Choice Requires="p14">
      <p:transition spd="med" p14:dur="700" advTm="67">
        <p:fade/>
      </p:transition>
    </mc:Choice>
    <mc:Fallback xmlns="">
      <p:transition spd="med" advTm="67">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Updates/ Clarifications</a:t>
            </a:r>
          </a:p>
        </p:txBody>
      </p:sp>
      <p:sp>
        <p:nvSpPr>
          <p:cNvPr id="3" name="Content Placeholder 2"/>
          <p:cNvSpPr>
            <a:spLocks noGrp="1"/>
          </p:cNvSpPr>
          <p:nvPr>
            <p:ph idx="1"/>
          </p:nvPr>
        </p:nvSpPr>
        <p:spPr>
          <a:xfrm>
            <a:off x="435429" y="1393371"/>
            <a:ext cx="10918371" cy="4783592"/>
          </a:xfrm>
        </p:spPr>
        <p:txBody>
          <a:bodyPr>
            <a:normAutofit/>
          </a:bodyPr>
          <a:lstStyle/>
          <a:p>
            <a:pPr marL="0" indent="0">
              <a:buNone/>
            </a:pPr>
            <a:r>
              <a:rPr lang="en-US" sz="2000" dirty="0"/>
              <a:t>Code now includes child endangerment as reportable</a:t>
            </a:r>
          </a:p>
          <a:p>
            <a:pPr lvl="1"/>
            <a:r>
              <a:rPr lang="en-US" sz="2000" dirty="0"/>
              <a:t>when a person intentionally allows or has knowledge that a child under the age of 18 to witness the commission of a forcible felony, battery, or family violence battery;</a:t>
            </a:r>
          </a:p>
          <a:p>
            <a:pPr lvl="1"/>
            <a:r>
              <a:rPr lang="en-US" sz="2000" dirty="0"/>
              <a:t>Any person who intentionally causes or permits a child to be present where any person is manufacturing methamphetamine;</a:t>
            </a:r>
          </a:p>
          <a:p>
            <a:pPr lvl="1"/>
            <a:r>
              <a:rPr lang="en-US" sz="2000" dirty="0"/>
              <a:t>Driving under the influence with a child in the vehicle;</a:t>
            </a:r>
          </a:p>
          <a:p>
            <a:pPr lvl="1"/>
            <a:r>
              <a:rPr lang="en-US" sz="2000" dirty="0"/>
              <a:t>Prenatal abuse</a:t>
            </a:r>
          </a:p>
          <a:p>
            <a:endParaRPr lang="en-US" sz="2000" dirty="0"/>
          </a:p>
          <a:p>
            <a:pPr marL="0" indent="0">
              <a:buNone/>
            </a:pPr>
            <a:r>
              <a:rPr lang="en-US" sz="2000" u="sng" dirty="0"/>
              <a:t>O.C.G.A. 19-7-5 </a:t>
            </a:r>
            <a:r>
              <a:rPr lang="en-US" sz="2000" dirty="0"/>
              <a:t>also clarifies the 4 year rule between </a:t>
            </a:r>
            <a:r>
              <a:rPr lang="en-US" sz="2000" u="sng" dirty="0"/>
              <a:t>consenting</a:t>
            </a:r>
            <a:r>
              <a:rPr lang="en-US" sz="2000" dirty="0"/>
              <a:t> sexual partners as follows:</a:t>
            </a:r>
          </a:p>
          <a:p>
            <a:pPr lvl="1"/>
            <a:r>
              <a:rPr lang="en-US" sz="2000" dirty="0"/>
              <a:t>(13 year old and 14 year old –yes, it is child abuse)</a:t>
            </a:r>
          </a:p>
          <a:p>
            <a:pPr lvl="1"/>
            <a:r>
              <a:rPr lang="en-US" sz="2000" dirty="0"/>
              <a:t>(14 year old and 18 year old- no)</a:t>
            </a:r>
          </a:p>
          <a:p>
            <a:pPr lvl="1"/>
            <a:r>
              <a:rPr lang="en-US" sz="2000" dirty="0"/>
              <a:t>15 year old and 19 year old – no)</a:t>
            </a:r>
          </a:p>
          <a:p>
            <a:pPr lvl="1"/>
            <a:r>
              <a:rPr lang="en-US" sz="2000" dirty="0"/>
              <a:t>(16 year old and 20 year old – no)</a:t>
            </a:r>
          </a:p>
          <a:p>
            <a:pPr lvl="1"/>
            <a:r>
              <a:rPr lang="en-US" sz="2000" dirty="0"/>
              <a:t>(17 year old and 21 year old – no)</a:t>
            </a:r>
          </a:p>
          <a:p>
            <a:endParaRPr lang="en-US" sz="1800" dirty="0"/>
          </a:p>
        </p:txBody>
      </p:sp>
    </p:spTree>
    <p:extLst>
      <p:ext uri="{BB962C8B-B14F-4D97-AF65-F5344CB8AC3E}">
        <p14:creationId xmlns:p14="http://schemas.microsoft.com/office/powerpoint/2010/main" val="3069899297"/>
      </p:ext>
    </p:extLst>
  </p:cSld>
  <p:clrMapOvr>
    <a:masterClrMapping/>
  </p:clrMapOvr>
  <mc:AlternateContent xmlns:mc="http://schemas.openxmlformats.org/markup-compatibility/2006" xmlns:p14="http://schemas.microsoft.com/office/powerpoint/2010/main">
    <mc:Choice Requires="p14">
      <p:transition spd="med" p14:dur="700" advTm="655">
        <p:fade/>
      </p:transition>
    </mc:Choice>
    <mc:Fallback xmlns="">
      <p:transition spd="med" advTm="655">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Scenarios</a:t>
            </a:r>
          </a:p>
        </p:txBody>
      </p:sp>
      <p:pic>
        <p:nvPicPr>
          <p:cNvPr id="5" name="Picture 4"/>
          <p:cNvPicPr>
            <a:picLocks noChangeAspect="1"/>
          </p:cNvPicPr>
          <p:nvPr/>
        </p:nvPicPr>
        <p:blipFill>
          <a:blip r:embed="rId3"/>
          <a:stretch>
            <a:fillRect/>
          </a:stretch>
        </p:blipFill>
        <p:spPr>
          <a:xfrm>
            <a:off x="36901" y="1754483"/>
            <a:ext cx="2485130" cy="3642974"/>
          </a:xfrm>
          <a:prstGeom prst="rect">
            <a:avLst/>
          </a:prstGeom>
        </p:spPr>
      </p:pic>
      <p:sp>
        <p:nvSpPr>
          <p:cNvPr id="4" name="Rectangle 3"/>
          <p:cNvSpPr/>
          <p:nvPr/>
        </p:nvSpPr>
        <p:spPr>
          <a:xfrm>
            <a:off x="2239297" y="1583692"/>
            <a:ext cx="8669708" cy="4370940"/>
          </a:xfrm>
          <a:prstGeom prst="rect">
            <a:avLst/>
          </a:prstGeom>
        </p:spPr>
        <p:txBody>
          <a:bodyPr wrap="square">
            <a:spAutoFit/>
          </a:bodyPr>
          <a:lstStyle/>
          <a:p>
            <a:pPr>
              <a:lnSpc>
                <a:spcPct val="90000"/>
              </a:lnSpc>
              <a:spcBef>
                <a:spcPts val="1000"/>
              </a:spcBef>
            </a:pPr>
            <a:r>
              <a:rPr lang="en-US" sz="4000" b="1" dirty="0">
                <a:solidFill>
                  <a:srgbClr val="000000"/>
                </a:solidFill>
                <a:latin typeface="Calibri" panose="020F0502020204030204" pitchFamily="34" charset="0"/>
              </a:rPr>
              <a:t>Always Keep This in mind:</a:t>
            </a:r>
            <a:endParaRPr lang="en-US" sz="1200" kern="1400" dirty="0">
              <a:solidFill>
                <a:srgbClr val="000000"/>
              </a:solidFill>
              <a:latin typeface="Gill Sans MT" panose="020B0502020104020203" pitchFamily="34" charset="0"/>
            </a:endParaRPr>
          </a:p>
          <a:p>
            <a:pPr>
              <a:lnSpc>
                <a:spcPct val="90000"/>
              </a:lnSpc>
              <a:spcBef>
                <a:spcPts val="1000"/>
              </a:spcBef>
            </a:pPr>
            <a:r>
              <a:rPr lang="en-US" b="1" dirty="0">
                <a:solidFill>
                  <a:srgbClr val="000000"/>
                </a:solidFill>
                <a:latin typeface="Calibri" panose="020F0502020204030204" pitchFamily="34" charset="0"/>
              </a:rPr>
              <a:t> </a:t>
            </a:r>
            <a:endParaRPr lang="en-US" sz="1200" kern="1400" dirty="0">
              <a:solidFill>
                <a:srgbClr val="000000"/>
              </a:solidFill>
              <a:latin typeface="Gill Sans MT" panose="020B0502020104020203" pitchFamily="34" charset="0"/>
            </a:endParaRPr>
          </a:p>
          <a:p>
            <a:pPr>
              <a:lnSpc>
                <a:spcPct val="125000"/>
              </a:lnSpc>
              <a:spcAft>
                <a:spcPts val="900"/>
              </a:spcAft>
            </a:pPr>
            <a:r>
              <a:rPr lang="en-US" sz="2500" kern="1400" dirty="0">
                <a:solidFill>
                  <a:srgbClr val="000000"/>
                </a:solidFill>
                <a:latin typeface="Calibri" panose="020F0502020204030204" pitchFamily="34" charset="0"/>
              </a:rPr>
              <a:t>1) Reporters should </a:t>
            </a:r>
            <a:r>
              <a:rPr lang="en-US" sz="2500" b="1" kern="1400" dirty="0">
                <a:solidFill>
                  <a:srgbClr val="000000"/>
                </a:solidFill>
                <a:latin typeface="Calibri" panose="020F0502020204030204" pitchFamily="34" charset="0"/>
              </a:rPr>
              <a:t>ALWAYS</a:t>
            </a:r>
            <a:r>
              <a:rPr lang="en-US" sz="2500" kern="1400" dirty="0">
                <a:solidFill>
                  <a:srgbClr val="000000"/>
                </a:solidFill>
                <a:latin typeface="Calibri" panose="020F0502020204030204" pitchFamily="34" charset="0"/>
              </a:rPr>
              <a:t> consider the </a:t>
            </a:r>
            <a:r>
              <a:rPr lang="en-US" sz="2500" b="1" kern="1400" dirty="0">
                <a:solidFill>
                  <a:srgbClr val="000000"/>
                </a:solidFill>
                <a:latin typeface="Calibri" panose="020F0502020204030204" pitchFamily="34" charset="0"/>
              </a:rPr>
              <a:t>child's age</a:t>
            </a:r>
            <a:r>
              <a:rPr lang="en-US" sz="2500" kern="1400" dirty="0">
                <a:solidFill>
                  <a:srgbClr val="000000"/>
                </a:solidFill>
                <a:latin typeface="Calibri" panose="020F0502020204030204" pitchFamily="34" charset="0"/>
              </a:rPr>
              <a:t> - the younger the child the more vulnerable. Children under the age of 3 or 4 are always at highest risk along with older children with any type of disability.</a:t>
            </a:r>
            <a:endParaRPr lang="en-US" sz="2500" kern="1400" dirty="0">
              <a:solidFill>
                <a:srgbClr val="000000"/>
              </a:solidFill>
              <a:latin typeface="Gill Sans MT" panose="020B0502020104020203" pitchFamily="34" charset="0"/>
            </a:endParaRPr>
          </a:p>
          <a:p>
            <a:pPr>
              <a:lnSpc>
                <a:spcPct val="125000"/>
              </a:lnSpc>
              <a:spcAft>
                <a:spcPts val="900"/>
              </a:spcAft>
            </a:pPr>
            <a:r>
              <a:rPr lang="en-US" sz="2500" kern="1400" dirty="0">
                <a:solidFill>
                  <a:srgbClr val="000000"/>
                </a:solidFill>
                <a:latin typeface="Calibri" panose="020F0502020204030204" pitchFamily="34" charset="0"/>
              </a:rPr>
              <a:t>2) When in doubt make a report! Sometimes cases are open based on a "pattern of behavior" not just one single report.</a:t>
            </a:r>
            <a:endParaRPr lang="en-US" sz="2500" kern="1400" dirty="0">
              <a:solidFill>
                <a:srgbClr val="000000"/>
              </a:solidFill>
              <a:latin typeface="Gill Sans MT" panose="020B0502020104020203" pitchFamily="34" charset="0"/>
            </a:endParaRPr>
          </a:p>
          <a:p>
            <a:pPr>
              <a:lnSpc>
                <a:spcPct val="125000"/>
              </a:lnSpc>
              <a:spcAft>
                <a:spcPts val="900"/>
              </a:spcAft>
            </a:pPr>
            <a:r>
              <a:rPr lang="en-US" sz="1200" kern="1400" dirty="0">
                <a:solidFill>
                  <a:srgbClr val="000000"/>
                </a:solidFill>
                <a:latin typeface="Gill Sans MT" panose="020B0502020104020203" pitchFamily="34" charset="0"/>
              </a:rPr>
              <a:t> </a:t>
            </a:r>
            <a:endParaRPr lang="en-US" sz="1200" kern="1400" dirty="0">
              <a:ln>
                <a:noFill/>
              </a:ln>
              <a:solidFill>
                <a:srgbClr val="000000"/>
              </a:solidFill>
              <a:effectLst/>
              <a:latin typeface="Gill Sans MT" panose="020B0502020104020203" pitchFamily="34" charset="0"/>
            </a:endParaRPr>
          </a:p>
        </p:txBody>
      </p:sp>
    </p:spTree>
    <p:extLst>
      <p:ext uri="{BB962C8B-B14F-4D97-AF65-F5344CB8AC3E}">
        <p14:creationId xmlns:p14="http://schemas.microsoft.com/office/powerpoint/2010/main" val="2723298159"/>
      </p:ext>
    </p:extLst>
  </p:cSld>
  <p:clrMapOvr>
    <a:masterClrMapping/>
  </p:clrMapOvr>
  <mc:AlternateContent xmlns:mc="http://schemas.openxmlformats.org/markup-compatibility/2006" xmlns:p14="http://schemas.microsoft.com/office/powerpoint/2010/main">
    <mc:Choice Requires="p14">
      <p:transition spd="med" p14:dur="700" advTm="522">
        <p:fade/>
      </p:transition>
    </mc:Choice>
    <mc:Fallback xmlns="">
      <p:transition spd="med" advTm="522">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Scenario </a:t>
            </a:r>
            <a:r>
              <a:rPr lang="en-US" dirty="0" smtClean="0"/>
              <a:t>A</a:t>
            </a:r>
            <a:endParaRPr lang="en-US" dirty="0"/>
          </a:p>
        </p:txBody>
      </p:sp>
      <p:sp>
        <p:nvSpPr>
          <p:cNvPr id="3" name="Content Placeholder 2"/>
          <p:cNvSpPr>
            <a:spLocks noGrp="1"/>
          </p:cNvSpPr>
          <p:nvPr>
            <p:ph idx="1"/>
          </p:nvPr>
        </p:nvSpPr>
        <p:spPr>
          <a:xfrm>
            <a:off x="438150" y="1524000"/>
            <a:ext cx="10915650" cy="4652963"/>
          </a:xfrm>
        </p:spPr>
        <p:txBody>
          <a:bodyPr>
            <a:normAutofit fontScale="92500" lnSpcReduction="20000"/>
          </a:bodyPr>
          <a:lstStyle/>
          <a:p>
            <a:pPr marL="0" indent="0">
              <a:buNone/>
            </a:pPr>
            <a:r>
              <a:rPr lang="en-US" dirty="0"/>
              <a:t>A paternal grandmother has expressed concern about the child management and parenting style going on in her son’s home. The child’s mother locks her 1 year old son in his bedroom at night and does this every night.  She says she does this because he sometimes wakes up and wanders the house. The child is locked in his room at 8:30 pm until the mother wakes up.  She has been doing this for months now. The grandmother confronted her son and the child’s mother, asking them to consider other ways to manage their son. The father agreed with the grandmother but was passive in arguing for an alternative method. The mother exploded and demanded that the grandmother not interfere with their family. The parents also have a newborn son, 6 weeks old. The grandmother thinks that the newborn has been very challenging for the family for sleeping and feeding. The grandmother believes that the mother is highly stressed since she works and cares for the baby at night. The father works night shifts as an ambulance driver. The older child’s bedroom is upstairs and the baby sleeps in his parent’s room downstairs.  </a:t>
            </a:r>
          </a:p>
          <a:p>
            <a:endParaRPr lang="en-US" dirty="0"/>
          </a:p>
          <a:p>
            <a:pPr marL="0" indent="0">
              <a:buNone/>
            </a:pPr>
            <a:endParaRPr lang="en-US" dirty="0"/>
          </a:p>
        </p:txBody>
      </p:sp>
    </p:spTree>
    <p:extLst>
      <p:ext uri="{BB962C8B-B14F-4D97-AF65-F5344CB8AC3E}">
        <p14:creationId xmlns:p14="http://schemas.microsoft.com/office/powerpoint/2010/main" val="4009695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Scenario I</a:t>
            </a:r>
          </a:p>
        </p:txBody>
      </p:sp>
      <p:sp>
        <p:nvSpPr>
          <p:cNvPr id="3" name="Content Placeholder 2"/>
          <p:cNvSpPr>
            <a:spLocks noGrp="1"/>
          </p:cNvSpPr>
          <p:nvPr>
            <p:ph idx="1"/>
          </p:nvPr>
        </p:nvSpPr>
        <p:spPr>
          <a:xfrm>
            <a:off x="457200" y="1458686"/>
            <a:ext cx="10896600" cy="4718277"/>
          </a:xfrm>
        </p:spPr>
        <p:txBody>
          <a:bodyPr>
            <a:normAutofit fontScale="92500" lnSpcReduction="20000"/>
          </a:bodyPr>
          <a:lstStyle/>
          <a:p>
            <a:pPr marL="0" indent="0">
              <a:buNone/>
            </a:pPr>
            <a:r>
              <a:rPr lang="en-US" dirty="0"/>
              <a:t>Tammy is a nurse at a home health care agency. She has been working with Diane and her son Scott (age 9) for the last six months. Scott has Type 1 diabetes which can have very serious implications if not properly treated. Tammy has been working with the mother about the necessary care, monitoring and medication management. This is the longest she has had to work with a family before they are able to handle things on their own.  Tammy is not sure if the mother has limited cognitive ability, is not taking this seriously enough, or simply does not care.  </a:t>
            </a:r>
          </a:p>
          <a:p>
            <a:pPr marL="0" indent="0">
              <a:buNone/>
            </a:pPr>
            <a:r>
              <a:rPr lang="en-US" dirty="0"/>
              <a:t>Tammy gave the mother enough medication to last a month at the last home visit one month ago. This morning when Tammy made her monthly home visit, almost all of the insulin and meds were still unused. The mother’s explanation was nonchalant and stated that Scott is fine.  Scott was at home, on the couch, sweating and said that he felt nauseous. Tammy checked his blood sugar and it was at a dangerous level and she had to give him an emergency injection of insulin. He stabilized before Tammy left.</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34122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Prevention</a:t>
            </a:r>
          </a:p>
        </p:txBody>
      </p:sp>
      <p:sp>
        <p:nvSpPr>
          <p:cNvPr id="3" name="Content Placeholder 2"/>
          <p:cNvSpPr>
            <a:spLocks noGrp="1"/>
          </p:cNvSpPr>
          <p:nvPr>
            <p:ph idx="1"/>
          </p:nvPr>
        </p:nvSpPr>
        <p:spPr>
          <a:xfrm>
            <a:off x="838200" y="1378723"/>
            <a:ext cx="10515600" cy="4351338"/>
          </a:xfrm>
        </p:spPr>
        <p:txBody>
          <a:bodyPr/>
          <a:lstStyle/>
          <a:p>
            <a:r>
              <a:rPr lang="en-US" dirty="0"/>
              <a:t>Prevention is a continuum </a:t>
            </a:r>
          </a:p>
          <a:p>
            <a:r>
              <a:rPr lang="en-US" dirty="0"/>
              <a:t>What are some other examples of Primary Prevention?</a:t>
            </a:r>
          </a:p>
        </p:txBody>
      </p:sp>
      <p:sp>
        <p:nvSpPr>
          <p:cNvPr id="4" name="TextBox 3"/>
          <p:cNvSpPr txBox="1"/>
          <p:nvPr/>
        </p:nvSpPr>
        <p:spPr>
          <a:xfrm>
            <a:off x="337931" y="2954228"/>
            <a:ext cx="2266122" cy="1200329"/>
          </a:xfrm>
          <a:prstGeom prst="rect">
            <a:avLst/>
          </a:prstGeom>
          <a:noFill/>
        </p:spPr>
        <p:txBody>
          <a:bodyPr wrap="square" rtlCol="0">
            <a:spAutoFit/>
          </a:bodyPr>
          <a:lstStyle/>
          <a:p>
            <a:pPr algn="ctr"/>
            <a:r>
              <a:rPr lang="en-US" sz="2400" b="1" dirty="0"/>
              <a:t>Primary</a:t>
            </a:r>
          </a:p>
          <a:p>
            <a:pPr algn="ctr"/>
            <a:r>
              <a:rPr lang="en-US" sz="2400" dirty="0"/>
              <a:t>Before anything has happened</a:t>
            </a:r>
          </a:p>
        </p:txBody>
      </p:sp>
      <p:sp>
        <p:nvSpPr>
          <p:cNvPr id="6" name="TextBox 5"/>
          <p:cNvSpPr txBox="1"/>
          <p:nvPr/>
        </p:nvSpPr>
        <p:spPr>
          <a:xfrm>
            <a:off x="7744238" y="2954228"/>
            <a:ext cx="2385391" cy="1569660"/>
          </a:xfrm>
          <a:prstGeom prst="rect">
            <a:avLst/>
          </a:prstGeom>
          <a:noFill/>
        </p:spPr>
        <p:txBody>
          <a:bodyPr wrap="square" rtlCol="0">
            <a:spAutoFit/>
          </a:bodyPr>
          <a:lstStyle/>
          <a:p>
            <a:pPr algn="ctr"/>
            <a:r>
              <a:rPr lang="en-US" sz="2400" b="1" dirty="0"/>
              <a:t>Tertiary</a:t>
            </a:r>
          </a:p>
          <a:p>
            <a:pPr algn="ctr"/>
            <a:r>
              <a:rPr lang="en-US" sz="2400" dirty="0"/>
              <a:t>After the behavior or event has occurred </a:t>
            </a:r>
          </a:p>
        </p:txBody>
      </p:sp>
      <p:cxnSp>
        <p:nvCxnSpPr>
          <p:cNvPr id="8" name="Straight Arrow Connector 7"/>
          <p:cNvCxnSpPr/>
          <p:nvPr/>
        </p:nvCxnSpPr>
        <p:spPr>
          <a:xfrm>
            <a:off x="2973457" y="3279913"/>
            <a:ext cx="4401378"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flipV="1">
            <a:off x="2917963" y="3947923"/>
            <a:ext cx="4512365" cy="3314"/>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3"/>
          <a:stretch>
            <a:fillRect/>
          </a:stretch>
        </p:blipFill>
        <p:spPr>
          <a:xfrm>
            <a:off x="666750" y="4289494"/>
            <a:ext cx="2628900" cy="1743075"/>
          </a:xfrm>
          <a:prstGeom prst="rect">
            <a:avLst/>
          </a:prstGeom>
        </p:spPr>
      </p:pic>
      <p:pic>
        <p:nvPicPr>
          <p:cNvPr id="14" name="Picture 13"/>
          <p:cNvPicPr>
            <a:picLocks noChangeAspect="1"/>
          </p:cNvPicPr>
          <p:nvPr/>
        </p:nvPicPr>
        <p:blipFill>
          <a:blip r:embed="rId4"/>
          <a:stretch>
            <a:fillRect/>
          </a:stretch>
        </p:blipFill>
        <p:spPr>
          <a:xfrm>
            <a:off x="7510254" y="4559300"/>
            <a:ext cx="2619375" cy="1752600"/>
          </a:xfrm>
          <a:prstGeom prst="rect">
            <a:avLst/>
          </a:prstGeom>
        </p:spPr>
      </p:pic>
    </p:spTree>
    <p:extLst>
      <p:ext uri="{BB962C8B-B14F-4D97-AF65-F5344CB8AC3E}">
        <p14:creationId xmlns:p14="http://schemas.microsoft.com/office/powerpoint/2010/main" val="647844572"/>
      </p:ext>
    </p:extLst>
  </p:cSld>
  <p:clrMapOvr>
    <a:masterClrMapping/>
  </p:clrMapOvr>
  <mc:AlternateContent xmlns:mc="http://schemas.openxmlformats.org/markup-compatibility/2006" xmlns:p14="http://schemas.microsoft.com/office/powerpoint/2010/main">
    <mc:Choice Requires="p14">
      <p:transition spd="med" p14:dur="700" advTm="161745">
        <p:fade/>
      </p:transition>
    </mc:Choice>
    <mc:Fallback xmlns="">
      <p:transition spd="med" advTm="161745">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Scenario </a:t>
            </a:r>
            <a:r>
              <a:rPr lang="en-US" dirty="0" smtClean="0"/>
              <a:t>J</a:t>
            </a:r>
            <a:endParaRPr lang="en-US" dirty="0"/>
          </a:p>
        </p:txBody>
      </p:sp>
      <p:sp>
        <p:nvSpPr>
          <p:cNvPr id="3" name="Content Placeholder 2"/>
          <p:cNvSpPr>
            <a:spLocks noGrp="1"/>
          </p:cNvSpPr>
          <p:nvPr>
            <p:ph idx="1"/>
          </p:nvPr>
        </p:nvSpPr>
        <p:spPr>
          <a:xfrm>
            <a:off x="438150" y="1825625"/>
            <a:ext cx="10915650" cy="4351338"/>
          </a:xfrm>
        </p:spPr>
        <p:txBody>
          <a:bodyPr>
            <a:normAutofit/>
          </a:bodyPr>
          <a:lstStyle/>
          <a:p>
            <a:pPr marL="0" indent="0">
              <a:buNone/>
            </a:pPr>
            <a:r>
              <a:rPr lang="en-US" dirty="0"/>
              <a:t>You volunteer in your child’s elementary school classroom and are friendly with a few of the other moms in the classroom. One of the mom’s, Suzie, tells you that her boyfriend (and father of her 2 children) and her got into a fight a few days ago. Her oldest child (age 6) was in another room in the home during the fight but her 5 month old was in the room when the boyfriend threatened to beat her to death and made a fist toward her. She also said that he was drunk during the fight and grabbed her by the neck and caused a minor scratch on her neck. She tried to call 911 while holding the baby but the boyfriend took the phone away and threw it against the wall. Neither child was physically hurt during the incident.</a:t>
            </a:r>
          </a:p>
          <a:p>
            <a:endParaRPr lang="en-US" dirty="0"/>
          </a:p>
          <a:p>
            <a:pPr marL="0" indent="0">
              <a:buNone/>
            </a:pPr>
            <a:endParaRPr lang="en-US" dirty="0"/>
          </a:p>
        </p:txBody>
      </p:sp>
    </p:spTree>
    <p:extLst>
      <p:ext uri="{BB962C8B-B14F-4D97-AF65-F5344CB8AC3E}">
        <p14:creationId xmlns:p14="http://schemas.microsoft.com/office/powerpoint/2010/main" val="1583474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 Scenario K</a:t>
            </a:r>
          </a:p>
        </p:txBody>
      </p:sp>
      <p:sp>
        <p:nvSpPr>
          <p:cNvPr id="3" name="Content Placeholder 2"/>
          <p:cNvSpPr>
            <a:spLocks noGrp="1"/>
          </p:cNvSpPr>
          <p:nvPr>
            <p:ph idx="1"/>
          </p:nvPr>
        </p:nvSpPr>
        <p:spPr>
          <a:xfrm>
            <a:off x="571500" y="1690688"/>
            <a:ext cx="10515600" cy="4351338"/>
          </a:xfrm>
        </p:spPr>
        <p:txBody>
          <a:bodyPr>
            <a:normAutofit/>
          </a:bodyPr>
          <a:lstStyle/>
          <a:p>
            <a:pPr marL="0" indent="0">
              <a:buNone/>
            </a:pPr>
            <a:r>
              <a:rPr lang="en-US" dirty="0"/>
              <a:t>A teacher was talking to a student (age 10) who told her that she is hungry every night. Her family is currently living at the Bates Motel on Cherokee Street. She has three siblings, one who goes to the same school, age 8 and two younger siblings, ages 11 months and 3 years old, that are in the room all day with the mom and dad. The 8 and 10 year olds attend school most days and the 10 year old tells the teacher that when they come to school, they have to walk 3 blocks on a busy street to catch the bus. The father works at ABC Liquor Store and gets paid in cash 3 days a week and the mother doesn’t work but gets a check for herself for some “mental issue.”  The children are failing all subjects and are severely behind academically.</a:t>
            </a:r>
          </a:p>
          <a:p>
            <a:endParaRPr lang="en-US" dirty="0"/>
          </a:p>
          <a:p>
            <a:pPr marL="0" indent="0">
              <a:buNone/>
            </a:pPr>
            <a:endParaRPr lang="en-US" dirty="0"/>
          </a:p>
        </p:txBody>
      </p:sp>
    </p:spTree>
    <p:extLst>
      <p:ext uri="{BB962C8B-B14F-4D97-AF65-F5344CB8AC3E}">
        <p14:creationId xmlns:p14="http://schemas.microsoft.com/office/powerpoint/2010/main" val="286195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0332" y="-234661"/>
            <a:ext cx="9506586" cy="7345999"/>
          </a:xfrm>
          <a:prstGeom prst="rect">
            <a:avLst/>
          </a:prstGeom>
        </p:spPr>
      </p:pic>
      <p:pic>
        <p:nvPicPr>
          <p:cNvPr id="1026" name="Picture 2" descr="just pinwheel he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03593" y="1643062"/>
            <a:ext cx="5289551" cy="3571875"/>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
        <p:nvSpPr>
          <p:cNvPr id="3" name="Rectangle 2"/>
          <p:cNvSpPr/>
          <p:nvPr/>
        </p:nvSpPr>
        <p:spPr>
          <a:xfrm>
            <a:off x="1318661" y="5650029"/>
            <a:ext cx="1771048" cy="11165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t="38495"/>
          <a:stretch/>
        </p:blipFill>
        <p:spPr>
          <a:xfrm>
            <a:off x="1169469" y="6109437"/>
            <a:ext cx="2834640" cy="748563"/>
          </a:xfrm>
          <a:prstGeom prst="rect">
            <a:avLst/>
          </a:prstGeom>
        </p:spPr>
      </p:pic>
    </p:spTree>
    <p:extLst>
      <p:ext uri="{BB962C8B-B14F-4D97-AF65-F5344CB8AC3E}">
        <p14:creationId xmlns:p14="http://schemas.microsoft.com/office/powerpoint/2010/main" val="2250241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710181"/>
            <a:ext cx="10515600" cy="1325563"/>
          </a:xfrm>
        </p:spPr>
        <p:txBody>
          <a:bodyPr>
            <a:normAutofit fontScale="90000"/>
          </a:bodyPr>
          <a:lstStyle/>
          <a:p>
            <a:pPr algn="ctr"/>
            <a:r>
              <a:rPr lang="en-US" sz="4800" b="1" dirty="0"/>
              <a:t>Please </a:t>
            </a:r>
            <a:r>
              <a:rPr lang="en-US" sz="4800" b="1" dirty="0" smtClean="0"/>
              <a:t>fill out the training evaluation by visiting </a:t>
            </a:r>
            <a:r>
              <a:rPr lang="en-US" sz="4800" b="1" dirty="0"/>
              <a:t>the link </a:t>
            </a:r>
            <a:r>
              <a:rPr lang="en-US" sz="4800" b="1" dirty="0" smtClean="0"/>
              <a:t>below</a:t>
            </a:r>
            <a:r>
              <a:rPr lang="en-US" dirty="0" smtClean="0"/>
              <a:t> </a:t>
            </a:r>
            <a:r>
              <a:rPr lang="en-US" dirty="0"/>
              <a:t/>
            </a:r>
            <a:br>
              <a:rPr lang="en-US" dirty="0"/>
            </a:br>
            <a:endParaRPr lang="en-US" dirty="0"/>
          </a:p>
        </p:txBody>
      </p:sp>
      <p:sp>
        <p:nvSpPr>
          <p:cNvPr id="3" name="Content Placeholder 2"/>
          <p:cNvSpPr>
            <a:spLocks noGrp="1"/>
          </p:cNvSpPr>
          <p:nvPr>
            <p:ph idx="1"/>
          </p:nvPr>
        </p:nvSpPr>
        <p:spPr/>
        <p:txBody>
          <a:bodyPr/>
          <a:lstStyle/>
          <a:p>
            <a:pPr marL="0" indent="0" algn="ctr">
              <a:buNone/>
            </a:pPr>
            <a:endParaRPr lang="en-US" sz="4400" dirty="0"/>
          </a:p>
          <a:p>
            <a:pPr marL="0" indent="0" algn="ctr">
              <a:buNone/>
            </a:pPr>
            <a:endParaRPr lang="en-US" sz="4400" b="1" dirty="0" smtClean="0"/>
          </a:p>
          <a:p>
            <a:pPr marL="0" indent="0" algn="ctr">
              <a:buNone/>
            </a:pPr>
            <a:r>
              <a:rPr lang="en-US" sz="4400" b="1" u="sng" dirty="0" smtClean="0"/>
              <a:t>https</a:t>
            </a:r>
            <a:r>
              <a:rPr lang="en-US" sz="4400" b="1" u="sng" dirty="0"/>
              <a:t>://</a:t>
            </a:r>
            <a:r>
              <a:rPr lang="en-US" sz="4400" b="1" u="sng" dirty="0" smtClean="0"/>
              <a:t>tinyurl.com/EvalMR </a:t>
            </a:r>
            <a:endParaRPr lang="en-US" sz="4400" b="1" u="sng" dirty="0"/>
          </a:p>
          <a:p>
            <a:endParaRPr lang="en-US" u="sng" dirty="0"/>
          </a:p>
        </p:txBody>
      </p:sp>
    </p:spTree>
    <p:extLst>
      <p:ext uri="{BB962C8B-B14F-4D97-AF65-F5344CB8AC3E}">
        <p14:creationId xmlns:p14="http://schemas.microsoft.com/office/powerpoint/2010/main" val="4129070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a:t>
            </a:r>
          </a:p>
        </p:txBody>
      </p:sp>
      <p:sp>
        <p:nvSpPr>
          <p:cNvPr id="3" name="Content Placeholder 2"/>
          <p:cNvSpPr>
            <a:spLocks noGrp="1"/>
          </p:cNvSpPr>
          <p:nvPr>
            <p:ph idx="1"/>
          </p:nvPr>
        </p:nvSpPr>
        <p:spPr>
          <a:xfrm>
            <a:off x="234041" y="1825625"/>
            <a:ext cx="10515600" cy="4351338"/>
          </a:xfrm>
        </p:spPr>
        <p:txBody>
          <a:bodyPr>
            <a:normAutofit/>
          </a:bodyPr>
          <a:lstStyle/>
          <a:p>
            <a:pPr marL="0" indent="0" algn="ctr">
              <a:buNone/>
            </a:pPr>
            <a:endParaRPr lang="en-US" dirty="0"/>
          </a:p>
          <a:p>
            <a:pPr marL="0" indent="0" algn="ctr">
              <a:buNone/>
            </a:pPr>
            <a:r>
              <a:rPr lang="en-US" dirty="0"/>
              <a:t>Name</a:t>
            </a:r>
          </a:p>
          <a:p>
            <a:pPr marL="0" indent="0" algn="ctr">
              <a:buNone/>
            </a:pPr>
            <a:r>
              <a:rPr lang="en-US" dirty="0"/>
              <a:t>Title</a:t>
            </a:r>
          </a:p>
          <a:p>
            <a:pPr marL="0" indent="0" algn="ctr">
              <a:buNone/>
            </a:pPr>
            <a:r>
              <a:rPr lang="en-US" dirty="0"/>
              <a:t>Email</a:t>
            </a:r>
          </a:p>
          <a:p>
            <a:pPr marL="0" indent="0" algn="ctr">
              <a:buNone/>
            </a:pPr>
            <a:r>
              <a:rPr lang="en-US" dirty="0"/>
              <a:t>Phone Number</a:t>
            </a:r>
          </a:p>
          <a:p>
            <a:pPr marL="0" indent="0" algn="ctr">
              <a:buNone/>
            </a:pPr>
            <a:endParaRPr lang="en-US" dirty="0"/>
          </a:p>
          <a:p>
            <a:pPr marL="0" indent="0" algn="ctr">
              <a:buNone/>
            </a:pPr>
            <a:endParaRPr lang="en-US" dirty="0"/>
          </a:p>
        </p:txBody>
      </p:sp>
    </p:spTree>
    <p:extLst>
      <p:ext uri="{BB962C8B-B14F-4D97-AF65-F5344CB8AC3E}">
        <p14:creationId xmlns:p14="http://schemas.microsoft.com/office/powerpoint/2010/main" val="158185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Prevention so Important</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40308" y="1428060"/>
            <a:ext cx="7286236" cy="4351338"/>
          </a:xfrm>
        </p:spPr>
      </p:pic>
    </p:spTree>
    <p:extLst>
      <p:ext uri="{BB962C8B-B14F-4D97-AF65-F5344CB8AC3E}">
        <p14:creationId xmlns:p14="http://schemas.microsoft.com/office/powerpoint/2010/main" val="1040571630"/>
      </p:ext>
    </p:extLst>
  </p:cSld>
  <p:clrMapOvr>
    <a:masterClrMapping/>
  </p:clrMapOvr>
  <mc:AlternateContent xmlns:mc="http://schemas.openxmlformats.org/markup-compatibility/2006" xmlns:p14="http://schemas.microsoft.com/office/powerpoint/2010/main">
    <mc:Choice Requires="p14">
      <p:transition spd="med" p14:dur="700" advTm="309018">
        <p:fade/>
      </p:transition>
    </mc:Choice>
    <mc:Fallback xmlns="">
      <p:transition spd="med" advTm="309018">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stretch>
            <a:fillRect/>
          </a:stretch>
        </p:blipFill>
        <p:spPr>
          <a:xfrm>
            <a:off x="276978" y="251754"/>
            <a:ext cx="11594724" cy="6590748"/>
          </a:xfrm>
          <a:prstGeom prst="rect">
            <a:avLst/>
          </a:prstGeom>
        </p:spPr>
      </p:pic>
      <p:sp>
        <p:nvSpPr>
          <p:cNvPr id="2" name="Title 1"/>
          <p:cNvSpPr>
            <a:spLocks noGrp="1"/>
          </p:cNvSpPr>
          <p:nvPr>
            <p:ph type="title"/>
          </p:nvPr>
        </p:nvSpPr>
        <p:spPr>
          <a:xfrm>
            <a:off x="156275" y="91486"/>
            <a:ext cx="4214247" cy="1479173"/>
          </a:xfrm>
        </p:spPr>
        <p:txBody>
          <a:bodyPr/>
          <a:lstStyle/>
          <a:p>
            <a:r>
              <a:rPr lang="en-US" dirty="0"/>
              <a:t>Effects of Child Maltreatment</a:t>
            </a:r>
          </a:p>
        </p:txBody>
      </p:sp>
      <p:pic>
        <p:nvPicPr>
          <p:cNvPr id="5" name="Picture 4"/>
          <p:cNvPicPr>
            <a:picLocks noChangeAspect="1"/>
          </p:cNvPicPr>
          <p:nvPr/>
        </p:nvPicPr>
        <p:blipFill>
          <a:blip r:embed="rId5"/>
          <a:stretch>
            <a:fillRect/>
          </a:stretch>
        </p:blipFill>
        <p:spPr>
          <a:xfrm>
            <a:off x="3872422" y="5966848"/>
            <a:ext cx="3640082" cy="768296"/>
          </a:xfrm>
          <a:prstGeom prst="rect">
            <a:avLst/>
          </a:prstGeom>
        </p:spPr>
      </p:pic>
      <p:sp>
        <p:nvSpPr>
          <p:cNvPr id="6" name="AutoShape 2" descr="data:image/jpeg;base64,/9j/4AAQSkZJRgABAQAAAQABAAD/2wCEAAkGBw0NDQ0MDAwNDAwMDA0MDAwMEA8NDAwNFBEWFhQRFBUYHisgGR0xHBQUITMhJSkrLi4uFx8/ODM4NyktLiwBCgoKDg0NFAwMGCwcIBw3LiwsNywrKywtKzctNy8sLC8rKywrKyssLCwsLCwrLCwrKywrKzAtLSwsLCwsLCw3LP/AABEIAGcB6AMBEQACEQEDEQH/xAAbAAEBAQEBAQEBAAAAAAAAAAACAwABBwUGBP/EAE4QAAECAgQKAwoKCAYDAAAAAAABAgMEBQaT0QcRFlNUVWORkuESIXQTFzRBUVJhcZSzFCQxMnOio7LD0hUiM0JiZYGhI3KCscHCQ0WD/8QAGQEBAQEBAQEAAAAAAAAAAAAAAAECBAUD/8QAMREBAAAEBAMGBgIDAQAAAAAAAAECAxQTUWGRERJxBCMyUqGxBRUiMTM0IfBBQ9GB/9oADAMBAAIRAxEAPwD0uvFcINEQWqre7zcfpJLSyLiV6p8r3r+6xOrGvpMzTQhDjF86tWWnLzTPGKUrDSdIxPjE3Hd01xNlZVz4MBP4UYxcbv8AVjU541IxeTP2ypPHhL/D+TJmYXrWjppcfjWBHXH/AGJxmfPvso7ElWI+rZr2ePcOMx32UdjSq8bVsz7PHuH1L32UdiSq8bVsz7PHuH1HGrlHaJNqtFX/ANZM+zx7h9S8auUdo/8AFUqlG1XNezR7ifWve5R2iaVRi6rmfZ49w+vVe9yjsSVRi6rmfZ49w+vVe9yjsaVQiarmPZ49w+vVeFXKOxJVB+q5j2eNcT69ThVyjsaVPdquPYRrh9eq8KmUdiSp66rj2Ea4fXqvCplHYkqd/K41hGuH16rwqZR2NKnfyqNYRrifXqcKmUdiSpqari2Ea4fXqvCplHY0qa3VUWwjXD69V4T5R2JKmM1VEsY1w+vU5Z8o7GlTGaqiWMW4d5qvLPlHYkqXD1U+xik7zVeWfKOxJUuFqp9jFHearyz5ehpUqDqp1jFHeanLNl6ElSoGqnWMUd5qvLNkaVKl9VOsoo7zVeWbIkqTL6qWyik7zU5ZsjSpMtqpbKKO81XljkSVIldVfZRB3mq8sciSpEpqr7KIO81XljkaVIk9VJZRCd5rscsciSo8lqpLOIO812XljkaVHktVNs4g7zVeXR3IaR1U2ziDvNdjl0cWo8jqptnEJ3uuycugLUeS1UlnEHe67JyxyBakSeqksog41ddk5Y5CtSJTVX2UQnGrrsnLNkC1JldVfZRBxq67JyzZAtSZbVS2UUnGrrsnLNkK1Kl9VLZRRxra7Jyz5egLUqBqp1jFJxra7Jyz5R2BalwdVOsYo41tdk4T5R2FalwtVPsYpONbXZnhUyjsC1Mh6qfYxRxra7JwqZR2FamQ9VRLGLcONbXZOFTKOwLU1mqoljGuJzV9dk4Vco7AtTW6qi2Ea4c1fXZOFXKOwrU5NVRbCNcTmr67Jwq5R2BanfyqNYRrhzV9dme+yjsC1PXVUewjXE5q+uyd9lHYcj11VHsI1w5q+ux32UdmyPXVUewjXDmr67HfZR2bI9dVR7CNcOavrsd9lHZsj11VHsI1w5q+ux32UdmyPXVUewjXDmr67HfZR2bI9dVR7CNcOavrsd9lHZsj11VHsI1w5q+ux32UdmyPXVUewjXDmr67HfZR2bJBU6/0XHTF4+4R0xf2HNX12Tvso7LSE3PSD8clOTEFzFxLLTDnx5Zf4XQ3r+r624lNSdrnljwm/l9JO11JI8Jv5eoVLrdDpRj4cRnweel0T4RLY+kitX5IsNf3mLvRepfT6dOpCeXmlepSqy1JeMrxatFJvpGk5uZ639KO6WlWp14oENysYjfWuN3rcfGpHjF5PbJ4z1eWH+Hr9DUXI1dkPhEz0e7dFvwiP0enFfEd/wCKH48WPqxejGp9oQhJDjF6FOnJ2anzTf8Ar5i4WJPH1Sc0qeLGsJF+8ZxoZPn8wkyi6mFeU0Oa3wrxjQyPmEnli6mFWU0OZ3wvzDGhkfMJPLH0d76croczvhfmGNDI+YS+WPoSYUpXQ5nfC/MMaGRfy+WPo6mFCV0OZ3wrxjQyW/l8sfQkwmyuiTO+FeMeGRfS+WLqYS5bRJjfDvJjwyW+lyiSYSZbRJjfDvGPDIvZcouphIltFmN8O8Y8MlvZcokmEaW0WY3w7xjwyLyXKLqYRJfRY++HeMeGS3kuUSTCFL6NH3w7xjwyLuXKLqYQJfRo++HeLiGRdy5ElfpfRo+9l4uIZLdS5OpXyBo0bey8lxDIupciSvUDR429l4uIZLdS5OpXiBo8bey8XEMi5hkSV2gaPG3svFxDIuYZOpXSDmI29l4uIZLcQyJK5QcxF3svFxDIuIZO5YQcxF3svFzDJceGTqVug5iLvZeS5hkY8MiStkLMxd7bxcwyXHhk6la4WZi723i5hkY0MiStMLMxN7bxcy5GNDJ1Kzws1E3tvFzLkuLDIkrLCzUT6ouZcjFg6lY4eaifVFzLkuJAsoYeaf8AVJdS5GJBsoIebf8AVF1LkYkHFrFDzUT6oupcjEgK1kh5qJvbeLqXJMWDi1mhZqJvbeLuXJMaGQrWiFmYm9t5LuXIxoZOLWqFmYm9t4u5ckx4ZCtbYWZi723i7lyilxDIVrfBzMXey8l5LlEuYZOLXGDmIu9l4vJcopcy5Ctc4OYi72Xi8lyil1Lk4tdYGYjb2Xi9lyiXcuQrXeBo8bey8l7LlFLuXKIrXmBo8bey8XsuUUvJcouLXuBo8bey8XsuUS9lyiK19l9Gj74d4vpcopey5RcWv8vo0ffDvJfS5RS+lyiK4QpfRo++HeL6XyxL+XKIrhEl9Fj74d4v5fLFL+Tyxbviy+izG+HeS/l8sfQ+YSeWLd8WX0WY3w7xfy+WPofMJPLFu+LL6LMb4d4v5fLH0PmEnli3fFl9FmN8O8X8vlj6HzCTyxbviy+izG+HeL+Xyx9D5hJ5Yt3xZfRZjfDvF/L5Y+h8wk8sW74svosxvh3i/l8sfQ+YSeWLqYRJbxy0z/TuS/8AYt/J5Y+h8wk8sfR3viSujTW6F+YX8nlj6f8AT5hJ5Y+n/X905JydNyndoWLumJzYcZU6MWFET9x/o+Tq9ONPEp9JpKfaJOaV9ZpKfaafNK8rhTj6PnJae+Y+UmEhzKeWWc9GRmL6k/W9bUOLss8ZKnLH/Lz+yzxkqcsX5yqS/GqPVev45KquPx/4zcZ2R8Wz5w/Yh1et4Z/AJbtzfcxT61/tB6HxD8cOryFD4PIUaRTaFNAqjSKbQqjQpoFUQim0KaEVRAKIGjaQNAqiBTQKaEVRApoFUQim0KaBVEIptCqNCmgVRCKbQpoFdUgDgympETcGU1IgOIzFNwRNxGYg4iJqGU3EZTUJEHEZTUiJqGQcRE1DKakSLhEYDAYDAYDAYDAei4L8fcJrr6u7t6vT0E6/9tx6fYPDN1ep8P8ABN1edV1T9alE8kec9645Jf2I9Y+7ij+ePWPu/O1T8Jo/tct75p3x8TP++HV63hnX4jKp5Z1F3QYl59a32g9D4h+OHV5Gh8Hkm0iqNCmgVRCKaBVGhTaFNCKo0KbSKogU0Cm0iqNCmgVRAptIqjQGgaUQgbQpoFUQimgVRAptIpoFUQKbQrKQTcGU3ERNxGQUIm4jKbiMgoSKbiMpqETcRkFIiahlNSMpuCA4jKakQFDLhBgMBgMBgMBgMB6Lgv8AB5n6dv3EPT7B4Zur1fh/gm6vOq7fPpXtE771xyS/sR6x93DH88esfd+dqn4RR/a5b3zTvj4mf98Or1rDP4FKds/CefWt9oPQ+Ifjl6vJEOd5KiBVGhTaFNCKogU2hVGkU0Cm0Ko0im0KogU2kVRoU2hTQKohFNoVRoU0IqjQptCmhBRApoFUaRTQKogUkCuKQim4jKbgyDiImpGU1DMU3EQFDKbiIm4jKbggOIymoRNxGQcRE3BlNxEAMsQYDAYDAYDAYDAei4L/AAeZ+nb9xD0+weGbq9X4f4Jurzqu3z6V7RO+9cckv7Eesfdwx/PHrH3fn6oJjmaOTyzkqn2zTvj4tkh+eHWD1jDP4HKds/CefWt9oO/4h4JeryVDneSogU0CqIFNCKaBVECmhFUQKaBVEIptCmgVRCKaBVGhTQKaEVRAqjQpoRTQKo0KaEVRoU0Cm0iqNAaBTCg4iJuIyDgiakZTcRE1DIOIiahlNSICkZTcETcRlNQgOIympGU3BE3EZEiMBgMBgMBgMBgMB6JgvX/Amk27V+oh6fYPDN1ep8P8E3V53Xb59K9onfeuOSX9iPWPu4o/nj1j7vg1N8Lo3tsp79p3x8UOsEh+xDrB6thm8DlO2fhPPrW+0Hf8Q8EvV5M053lKNAaBo0Ao0jRtAogU0IpoFUQimgVRApoRVECmgU0CqIFNCKogU2kU0CqIFNoVRpFNoVRApoRTaFUQKSgTcRAcRlNwRNSMg4jMU1CJqRlNwRNxGQcRE1DMU3ERNwZiDiImpGU1CA4jIkRgMBgMBgMBgMBgPRMF37Ga+mZ9w9PsHhmep8P8Mzzuu3z6V7RO+9cckv7EesfdxR/PHrH3fBqb4VRvbZT37Tvj4odYJD9iHWD1fDN4HKds/CefWt9oO/4h4JeryZpzvKNoVRApoFNpFUaFNAqiEU0CqNIpoFUQKbSKaAUQKaBTQiqIFUQKaEU2hVECmgVRpFNoU0CqIRTaFNArqkAcGU3ERNxGU1CA4jMU3BE3EZTcRAcGU3EZTUIm4jIKRE1DKbiICkZTUI4RGAwGAwGAwGAwGA9EwXfsZr6Zn3D0+weGZ6nw/wAMzzuu3z6V7RO+9cckv7EesfdxR/PHrH3fBqd4VRvbJT37Tuj4odYJD88OsHq+GbwOU7Z+E8+1b7Qd/wAQ8EvV5MhzvKUaFNAqiEU2hVGhTaFNCKo0KbSKogU0Cm0iqNCmgVRAptIqjQGgVRCKbQptCqIRTQKogU0IpoFUQKbQrKQTcGU3ERNxGQUIm4jKbiMg4Im4jKbgkU3EZTUiRBQympEimoZBxGU1IgKGXCDAYDAYDAYDAYDAeiYLv2M19Mz7h6fYPDM9T4f4Znnddvn0r2id9645Jf2I9Y+7ij+ePWPu+BVLwij+1S3vmndHxJ/vh1g9Ywy+BynbPwnn2rfaDv8AiHgl6vJ0Od5SiBTaFNCKogU0CqNIpoFUQKbSKo0KaBTaRVGhTaFNAqjSKbQqiBTQiqIFNoU0IKIFNAqiEU0CqIFNAouIibiIm4MpuIgKRlNQympEBQympETcRmKbggOIym4Im4jMQUiJuDMU3EQAyxBgMBgMBgMBgMBgPRcF/g8z9O37iHp9g8M3V6nw/wAE3V51Xb59K9onfeuOSX9iPWPu4o/nj1j7vg1VTozEgjurozcujsfiVIyYzvj4k/3w6wes4Y2OWSlXImNrZxOkvkxwn4j61vtB3/EId3LHV5MhzvKNAqjQpoRVECmgVRCKaBTQKohFNApoFUQimgVRoU0CqIRTQKo0KaEU0CqNCmhFUQKaBTaRVGhTQKYAcRE3EZTcEBxGU3ESKahkFIkU1DKakRNxGYg4Im4jKbgibiMgpGU3BE3EZEiMBgMBgMBgMBgMBgPRsF7fi0yviWZRP6pDbeh6fYPBN1er8P8ABN1edV3VOnSmJcaLHm+v0rFd/wAnLL+xHhnH3cMfzx4Zx938VcKIfR1JzUBUVsOLFfOSj06kdCiOVyo1fK1yqn9EO+pLwi+nbKUZZ+eH+Xp9Xa0SNMSnwKkFhJMOYjI0GKvQbHVPkfDXy9WPEnWip/U+ss8JocJnZRryVpOSp9/79l+9tRXmR7Z5cKVqxpZR3bvb0V5ke2cMKUsaWu7ve4ovzY6f/VxMKUsqWu7d7mjPJMWvIYMpZ0td3e93RvkmLXkMGVbOl/Yu97yjfJMWvIYMpZ03e99R23tOQwZS0pu5AUdt7TkMGVbSmWQNH7e05DBlLSm7kHR+3tOQwZS1pu5CyG3tORMGVbWm6lRpDb2nIYEpbSO5ESG2tOQwJS2kdyKkdtachgSLbSOpUuR23HyGBIW8juRsltuPkMCQt5Hcj5LbcfIYEhbyFkhJ7Xj5DAkXAkdSqUntePkMCQwJXclJTa8fIW8hgSu5Kym14+RLeRcGV3JeV2vHyFvIYMruTMrtOLkLeQwpXcm5bacXIW8i4UpZOS204uQt5DCldyeltpxchbyGHB1KAl9pxchbyLhwd/QMv/HxchbSGHB39BQP4+IW0hyQc/QMvtOLkS2kMOA5Py+04uQtpEwpXMnZbacXIW0hhSuZNy204uQtZEwZXMmZXacXIWtMwZRyYldrx8iWtNMCVzJaU2vHyFrTLeRxaqSm14+QtaaW8jmSUntePkLSmW0grVCT2vHyFpTS2kcWp0ltuPkS0plrTcWpkltuPkLSmlrTcyLkdtx8hZ0y0puZEyO2tOQs6eqWdPVzIeQ21pyFnT1LOnqK1FkNvachZ0tUsqWri1Do/b2nIllS13LKlru5kFR+3tOQsqWu6WNLXdsgqP29pyFlS13LGlru2QVH7e05Cypa7ljS13bIKj9vachZUtdyxpa7tkFR+3tOQsqWu5Y0td2yCo/b2nIWVLXcsaWu7ZBUft7TkLKlruWNLXdsgqP29pyFlS13LGlru2QVH7e05Cypa7ljS13bIKj9vachZUtdyxpa7tkFR+NP2/q7p1L/AGFlS13LGlru1MU3J0VLrLSnc+7IipCgw16XQcv78Rf79fWoqVqdCTkk+/8AfuVa1OhJyU/v/fu8zo6j3UjPS0imN6PismZxy9fRlYb0c9Xf5lRG/wCo5OyU4zT88f8ADi7JTjPU5o/4es1tqvLUtLpBj42RIaq+XmIeLusCJixY08qeVq9S7lT1ZpYRhwi9aenCeHLM8XrJVafopHOm4TI0snyTcB7Og5PTDcqORfUip6TnmpRh9nl1exTS/wAy/Z+fbTEFOrujkTyIjuoxyRfDBnNKbg5x+5w5YrgzklOQM6/c4ckVwpzSnpfOv3PHJEwpySn5fOv3PJyRXCnNKwy2dfwvHJFcKYkrFLZ1/C8cky4cxJWSVzr+F45JjDmNKyyudfwvHJMuHMSVnlM6/heTkmXkmNK0ymefwvHJMvJMSVqk88/geOSY5JiStklnonA8nJMvJE0rbJZ6JwPHJMvLEkrfI56JwRBhzHLEkrhI56JwRBhzLyxNK5SGficEQYcy8Iklc6Pz8SziEw5l4RNK60fn4lnEGHMcIkldqOz8SziXDDmX+SSvFHZ+JZxLhhzKaV6o3PxLOJcTDmCSvdG5+JZxLhhzKSV9ozPxLKJcMOZSSv1F6REsolxMOZeJphAovSIllEuGHMcSTCFRWkRLKLcMOZeJJhDorSIllFuJhzLxdXCJRWkRLKLcMOY5gXCFRWkRLKLcMKZOIrhAovSIllEuGFOzxBa/UXpESyiXDCnQVr7RmfiWUS4mDOgLXujc/Es4lwwZ04RFa80bn4lnEuJgzpwiC14o7PxLOJcMCdOEQWu1H5+JZxLhgVE5YitdKPz8SziEwKicswLXKQz0TgiC3qM8kwrXGRz0TgiC3qJyTAtb5HPROB5LeomHMK1uks9E4Hi3qZJhzAtbJLPP4Hi2qZJhTitapPPP4HktqmSYU4LWmUzz+F4tquXqmDOC1nlM6/heS2q5eqYM7ZTSmdfwvFrV/sUwZ2ymlM6/heLWr/YmDOLqxya/LEcvrY5SWtTIwJ8nMoZLz14HXC0qZJbz5NlDJeevA64WlTIt58myhkvPXgdcLSpkW8+TZQyXnrwOuFpUyLefJsoZLz14HXC0qZFvPk2UMl568DrhaVMi3nybKGS89eB1wtKmRbz5NlDJeevA64WlTIt58n3aAouepREWj4DGQFXE6bmXsbCZ6obVV7l9GJE9J9qfYpo+J0UuxzTfzN9nq9UarQKKgubDc6NMRlR81NxETukd6J1f5Wp4mp8nrxqejJJCSHLK9SnThJDll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 name="AutoShape 4" descr="data:image/jpeg;base64,/9j/4AAQSkZJRgABAQAAAQABAAD/2wCEAAkGBw0NDQ0MDAwNDAwMDA0MDAwMEA8NDAwNFBEWFhQRFBUYHisgGR0xHBQUITMhJSkrLi4uFx8/ODM4NyktLiwBCgoKDg0NFAwMGCwcIBw3LiwsNywrKywtKzctNy8sLC8rKywrKyssLCwsLCwrLCwrKywrKzAtLSwsLCwsLCw3LP/AABEIAGcB6AMBEQACEQEDEQH/xAAbAAEBAQEBAQEBAAAAAAAAAAACAwABBwUGBP/EAE4QAAECAgQKAwoKCAYDAAAAAAABAgMEBQaT0QcRFlNUVWORkuESIXQTFzRBUVJhcZSzFCQxMnOio7LD0hUiM0JiZYGhI3KCscHCQ0WD/8QAGQEBAQEBAQEAAAAAAAAAAAAAAAECBAUD/8QAMREBAAAEBAMGBgIDAQAAAAAAAAECAxQTUWGRERJxBCMyUqGxBRUiMTM0IfBBQ9GB/9oADAMBAAIRAxEAPwD0uvFcINEQWqre7zcfpJLSyLiV6p8r3r+6xOrGvpMzTQhDjF86tWWnLzTPGKUrDSdIxPjE3Hd01xNlZVz4MBP4UYxcbv8AVjU541IxeTP2ypPHhL/D+TJmYXrWjppcfjWBHXH/AGJxmfPvso7ElWI+rZr2ePcOMx32UdjSq8bVsz7PHuH1L32UdiSq8bVsz7PHuH1HGrlHaJNqtFX/ANZM+zx7h9S8auUdo/8AFUqlG1XNezR7ifWve5R2iaVRi6rmfZ49w+vVe9yjsSVRi6rmfZ49w+vVe9yjsaVQiarmPZ49w+vVeFXKOxJVB+q5j2eNcT69ThVyjsaVPdquPYRrh9eq8KmUdiSp66rj2Ea4fXqvCplHYkqd/K41hGuH16rwqZR2NKnfyqNYRrifXqcKmUdiSpqari2Ea4fXqvCplHY0qa3VUWwjXD69V4T5R2JKmM1VEsY1w+vU5Z8o7GlTGaqiWMW4d5qvLPlHYkqXD1U+xik7zVeWfKOxJUuFqp9jFHearyz5ehpUqDqp1jFHeanLNl6ElSoGqnWMUd5qvLNkaVKl9VOsoo7zVeWbIkqTL6qWyik7zU5ZsjSpMtqpbKKO81XljkSVIldVfZRB3mq8sciSpEpqr7KIO81XljkaVIk9VJZRCd5rscsciSo8lqpLOIO812XljkaVHktVNs4g7zVeXR3IaR1U2ziDvNdjl0cWo8jqptnEJ3uuycugLUeS1UlnEHe67JyxyBakSeqksog41ddk5Y5CtSJTVX2UQnGrrsnLNkC1JldVfZRBxq67JyzZAtSZbVS2UUnGrrsnLNkK1Kl9VLZRRxra7Jyz5egLUqBqp1jFJxra7Jyz5R2BalwdVOsYo41tdk4T5R2FalwtVPsYpONbXZnhUyjsC1Mh6qfYxRxra7JwqZR2FamQ9VRLGLcONbXZOFTKOwLU1mqoljGuJzV9dk4Vco7AtTW6qi2Ea4c1fXZOFXKOwrU5NVRbCNcTmr67Jwq5R2BanfyqNYRrhzV9dme+yjsC1PXVUewjXE5q+uyd9lHYcj11VHsI1w5q+ux32UdmyPXVUewjXDmr67HfZR2bI9dVR7CNcOavrsd9lHZsj11VHsI1w5q+ux32UdmyPXVUewjXDmr67HfZR2bI9dVR7CNcOavrsd9lHZsj11VHsI1w5q+ux32UdmyPXVUewjXDmr67HfZR2bJBU6/0XHTF4+4R0xf2HNX12Tvso7LSE3PSD8clOTEFzFxLLTDnx5Zf4XQ3r+r624lNSdrnljwm/l9JO11JI8Jv5eoVLrdDpRj4cRnweel0T4RLY+kitX5IsNf3mLvRepfT6dOpCeXmlepSqy1JeMrxatFJvpGk5uZ639KO6WlWp14oENysYjfWuN3rcfGpHjF5PbJ4z1eWH+Hr9DUXI1dkPhEz0e7dFvwiP0enFfEd/wCKH48WPqxejGp9oQhJDjF6FOnJ2anzTf8Ar5i4WJPH1Sc0qeLGsJF+8ZxoZPn8wkyi6mFeU0Oa3wrxjQyPmEnli6mFWU0OZ3wvzDGhkfMJPLH0d76croczvhfmGNDI+YS+WPoSYUpXQ5nfC/MMaGRfy+WPo6mFCV0OZ3wrxjQyW/l8sfQkwmyuiTO+FeMeGRfS+WLqYS5bRJjfDvJjwyW+lyiSYSZbRJjfDvGPDIvZcouphIltFmN8O8Y8MlvZcokmEaW0WY3w7xjwyLyXKLqYRJfRY++HeMeGS3kuUSTCFL6NH3w7xjwyLuXKLqYQJfRo++HeLiGRdy5ElfpfRo+9l4uIZLdS5OpXyBo0bey8lxDIupciSvUDR429l4uIZLdS5OpXiBo8bey8XEMi5hkSV2gaPG3svFxDIuYZOpXSDmI29l4uIZLcQyJK5QcxF3svFxDIuIZO5YQcxF3svFzDJceGTqVug5iLvZeS5hkY8MiStkLMxd7bxcwyXHhk6la4WZi723i5hkY0MiStMLMxN7bxcy5GNDJ1Kzws1E3tvFzLkuLDIkrLCzUT6ouZcjFg6lY4eaifVFzLkuJAsoYeaf8AVJdS5GJBsoIebf8AVF1LkYkHFrFDzUT6oupcjEgK1kh5qJvbeLqXJMWDi1mhZqJvbeLuXJMaGQrWiFmYm9t5LuXIxoZOLWqFmYm9t4u5ckx4ZCtbYWZi723i7lyilxDIVrfBzMXey8l5LlEuYZOLXGDmIu9l4vJcopcy5Ctc4OYi72Xi8lyil1Lk4tdYGYjb2Xi9lyiXcuQrXeBo8bey8l7LlFLuXKIrXmBo8bey8XsuUUvJcouLXuBo8bey8XsuUS9lyiK19l9Gj74d4vpcopey5RcWv8vo0ffDvJfS5RS+lyiK4QpfRo++HeL6XyxL+XKIrhEl9Fj74d4v5fLFL+Tyxbviy+izG+HeS/l8sfQ+YSeWLd8WX0WY3w7xfy+WPofMJPLFu+LL6LMb4d4v5fLH0PmEnli3fFl9FmN8O8X8vlj6HzCTyxbviy+izG+HeL+Xyx9D5hJ5Yt3xZfRZjfDvF/L5Y+h8wk8sW74svosxvh3i/l8sfQ+YSeWLqYRJbxy0z/TuS/8AYt/J5Y+h8wk8sfR3viSujTW6F+YX8nlj6f8AT5hJ5Y+n/X905JydNyndoWLumJzYcZU6MWFET9x/o+Tq9ONPEp9JpKfaJOaV9ZpKfaafNK8rhTj6PnJae+Y+UmEhzKeWWc9GRmL6k/W9bUOLss8ZKnLH/Lz+yzxkqcsX5yqS/GqPVev45KquPx/4zcZ2R8Wz5w/Yh1et4Z/AJbtzfcxT61/tB6HxD8cOryFD4PIUaRTaFNAqjSKbQqjQpoFUQim0KaEVRAKIGjaQNAqiBTQKaEVRApoFUQim0KaBVEIptCqNCmgVRCKbQpoFdUgDgympETcGU1IgOIzFNwRNxGYg4iJqGU3EZTUJEHEZTUiJqGQcRE1DKakSLhEYDAYDAYDAYDAei4L8fcJrr6u7t6vT0E6/9tx6fYPDN1ep8P8ABN1edV1T9alE8kec9645Jf2I9Y+7ij+ePWPu/O1T8Jo/tct75p3x8TP++HV63hnX4jKp5Z1F3QYl59a32g9D4h+OHV5Gh8Hkm0iqNCmgVRCKaBVGhTaFNCKo0KbSKogU0Cm0iqNCmgVRAptIqjQGgaUQgbQpoFUQimgVRAptIpoFUQKbQrKQTcGU3ERNxGQUIm4jKbiMgoSKbiMpqETcRkFIiahlNSMpuCA4jKakQFDLhBgMBgMBgMBgMB6Lgv8AB5n6dv3EPT7B4Zur1fh/gm6vOq7fPpXtE771xyS/sR6x93DH88esfd+dqn4RR/a5b3zTvj4mf98Or1rDP4FKds/CefWt9oPQ+Ifjl6vJEOd5KiBVGhTaFNCKogU2hVGkU0Cm0Ko0im0KogU2kVRoU2hTQKohFNoVRoU0IqjQptCmhBRApoFUaRTQKogUkCuKQim4jKbgyDiImpGU1DMU3EQFDKbiIm4jKbggOIymoRNxGQcRE3BlNxEAMsQYDAYDAYDAYDAei4L/AAeZ+nb9xD0+weGbq9X4f4Jurzqu3z6V7RO+9cckv7Eesfdwx/PHrH3fn6oJjmaOTyzkqn2zTvj4tkh+eHWD1jDP4HKds/CefWt9oO/4h4JeryVDneSogU0CqIFNCKaBVECmhFUQKaBVEIptCmgVRCKaBVGhTQKaEVRAqjQpoRTQKo0KaEVRoU0Cm0iqNAaBTCg4iJuIyDgiakZTcRE1DIOIiahlNSICkZTcETcRlNQgOIympGU3BE3EZEiMBgMBgMBgMBgMB6JgvX/Amk27V+oh6fYPDN1ep8P8E3V53Xb59K9onfeuOSX9iPWPu4o/nj1j7vg1N8Lo3tsp79p3x8UOsEh+xDrB6thm8DlO2fhPPrW+0Hf8Q8EvV5M053lKNAaBo0Ao0jRtAogU0IpoFUQimgVRApoRVECmgU0CqIFNCKogU2kU0CqIFNoVRpFNoVRApoRTaFUQKSgTcRAcRlNwRNSMg4jMU1CJqRlNwRNxGQcRE1DMU3ERNwZiDiImpGU1CA4jIkRgMBgMBgMBgMBgPRMF37Ga+mZ9w9PsHhmep8P8Mzzuu3z6V7RO+9cckv7EesfdxR/PHrH3fBqb4VRvbZT37Tvj4odYJD9iHWD1fDN4HKds/CefWt9oO/4h4JeryZpzvKNoVRApoFNpFUaFNAqiEU0CqNIpoFUQKbSKaAUQKaBTQiqIFUQKaEU2hVECmgVRpFNoU0CqIRTaFNArqkAcGU3ERNxGU1CA4jMU3BE3EZTcRAcGU3EZTUIm4jIKRE1DKbiICkZTUI4RGAwGAwGAwGAwGA9EwXfsZr6Zn3D0+weGZ6nw/wAMzzuu3z6V7RO+9cckv7EesfdxR/PHrH3fBqd4VRvbJT37Tuj4odYJD88OsHq+GbwOU7Z+E8+1b7Qd/wAQ8EvV5MhzvKUaFNAqiEU2hVGhTaFNCKo0KbSKogU0Cm0iqNCmgVRAptIqjQGgVRCKbQptCqIRTQKogU0IpoFUQKbQrKQTcGU3ERNxGQUIm4jKbiMg4Im4jKbgkU3EZTUiRBQympEimoZBxGU1IgKGXCDAYDAYDAYDAYDAeiYLv2M19Mz7h6fYPDM9T4f4Znnddvn0r2id9645Jf2I9Y+7ij+ePWPu+BVLwij+1S3vmndHxJ/vh1g9Ywy+BynbPwnn2rfaDv8AiHgl6vJ0Od5SiBTaFNCKogU0CqNIpoFUQKbSKo0KaBTaRVGhTaFNAqjSKbQqiBTQiqIFNoU0IKIFNAqiEU0CqIFNAouIibiIm4MpuIgKRlNQympEBQympETcRmKbggOIym4Im4jMQUiJuDMU3EQAyxBgMBgMBgMBgMBgPRcF/g8z9O37iHp9g8M3V6nw/wAE3V51Xb59K9onfeuOSX9iPWPu4o/nj1j7vg1VTozEgjurozcujsfiVIyYzvj4k/3w6wes4Y2OWSlXImNrZxOkvkxwn4j61vtB3/EId3LHV5MhzvKNAqjQpoRVECmgVRCKaBTQKohFNApoFUQimgVRoU0CqIRTQKo0KaEU0CqNCmhFUQKaBTaRVGhTQKYAcRE3EZTcEBxGU3ESKahkFIkU1DKakRNxGYg4Im4jKbgibiMgpGU3BE3EZEiMBgMBgMBgMBgMBgPRsF7fi0yviWZRP6pDbeh6fYPBN1er8P8ABN1edV3VOnSmJcaLHm+v0rFd/wAnLL+xHhnH3cMfzx4Zx938VcKIfR1JzUBUVsOLFfOSj06kdCiOVyo1fK1yqn9EO+pLwi+nbKUZZ+eH+Xp9Xa0SNMSnwKkFhJMOYjI0GKvQbHVPkfDXy9WPEnWip/U+ss8JocJnZRryVpOSp9/79l+9tRXmR7Z5cKVqxpZR3bvb0V5ke2cMKUsaWu7ve4ovzY6f/VxMKUsqWu7d7mjPJMWvIYMpZ0td3e93RvkmLXkMGVbOl/Yu97yjfJMWvIYMpZ03e99R23tOQwZS0pu5AUdt7TkMGVbSmWQNH7e05DBlLSm7kHR+3tOQwZS1pu5CyG3tORMGVbWm6lRpDb2nIYEpbSO5ESG2tOQwJS2kdyKkdtachgSLbSOpUuR23HyGBIW8juRsltuPkMCQt5Hcj5LbcfIYEhbyFkhJ7Xj5DAkXAkdSqUntePkMCQwJXclJTa8fIW8hgSu5Kym14+RLeRcGV3JeV2vHyFvIYMruTMrtOLkLeQwpXcm5bacXIW8i4UpZOS204uQt5DCldyeltpxchbyGHB1KAl9pxchbyLhwd/QMv/HxchbSGHB39BQP4+IW0hyQc/QMvtOLkS2kMOA5Py+04uQtpEwpXMnZbacXIW0hhSuZNy204uQtZEwZXMmZXacXIWtMwZRyYldrx8iWtNMCVzJaU2vHyFrTLeRxaqSm14+QtaaW8jmSUntePkLSmW0grVCT2vHyFpTS2kcWp0ltuPkS0plrTcWpkltuPkLSmlrTcyLkdtx8hZ0y0puZEyO2tOQs6eqWdPVzIeQ21pyFnT1LOnqK1FkNvachZ0tUsqWri1Do/b2nIllS13LKlru5kFR+3tOQsqWu6WNLXdsgqP29pyFlS13LGlru2QVH7e05Cypa7ljS13bIKj9vachZUtdyxpa7tkFR+3tOQsqWu5Y0td2yCo/b2nIWVLXcsaWu7ZBUft7TkLKlruWNLXdsgqP29pyFlS13LGlru2QVH7e05Cypa7ljS13bIKj9vachZUtdyxpa7tkFR+NP2/q7p1L/AGFlS13LGlru1MU3J0VLrLSnc+7IipCgw16XQcv78Rf79fWoqVqdCTkk+/8AfuVa1OhJyU/v/fu8zo6j3UjPS0imN6PismZxy9fRlYb0c9Xf5lRG/wCo5OyU4zT88f8ADi7JTjPU5o/4es1tqvLUtLpBj42RIaq+XmIeLusCJixY08qeVq9S7lT1ZpYRhwi9aenCeHLM8XrJVafopHOm4TI0snyTcB7Og5PTDcqORfUip6TnmpRh9nl1exTS/wAy/Z+fbTEFOrujkTyIjuoxyRfDBnNKbg5x+5w5YrgzklOQM6/c4ckVwpzSnpfOv3PHJEwpySn5fOv3PJyRXCnNKwy2dfwvHJFcKYkrFLZ1/C8cky4cxJWSVzr+F45JjDmNKyyudfwvHJMuHMSVnlM6/heTkmXkmNK0ymefwvHJMvJMSVqk88/geOSY5JiStklnonA8nJMvJE0rbJZ6JwPHJMvLEkrfI56JwRBhzHLEkrhI56JwRBhzLyxNK5SGficEQYcy8Iklc6Pz8SziEw5l4RNK60fn4lnEGHMcIkldqOz8SziXDDmX+SSvFHZ+JZxLhhzKaV6o3PxLOJcTDmCSvdG5+JZxLhhzKSV9ozPxLKJcMOZSSv1F6REsolxMOZeJphAovSIllEuGHMcSTCFRWkRLKLcMOZeJJhDorSIllFuJhzLxdXCJRWkRLKLcMOY5gXCFRWkRLKLcMKZOIrhAovSIllEuGFOzxBa/UXpESyiXDCnQVr7RmfiWUS4mDOgLXujc/Es4lwwZ04RFa80bn4lnEuJgzpwiC14o7PxLOJcMCdOEQWu1H5+JZxLhgVE5YitdKPz8SziEwKicswLXKQz0TgiC3qM8kwrXGRz0TgiC3qJyTAtb5HPROB5LeomHMK1uks9E4Hi3qZJhzAtbJLPP4Hi2qZJhTitapPPP4HktqmSYU4LWmUzz+F4tquXqmDOC1nlM6/heS2q5eqYM7ZTSmdfwvFrV/sUwZ2ymlM6/heLWr/YmDOLqxya/LEcvrY5SWtTIwJ8nMoZLz14HXC0qZJbz5NlDJeevA64WlTIt58myhkvPXgdcLSpkW8+TZQyXnrwOuFpUyLefJsoZLz14HXC0qZFvPk2UMl568DrhaVMi3nybKGS89eB1wtKmRbz5NlDJeevA64WlTIt58n3aAouepREWj4DGQFXE6bmXsbCZ6obVV7l9GJE9J9qfYpo+J0UuxzTfzN9nq9UarQKKgubDc6NMRlR81NxETukd6J1f5Wp4mp8nrxqejJJCSHLK9SnThJDllf/Z"/>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8" name="Picture 7"/>
          <p:cNvPicPr>
            <a:picLocks noChangeAspect="1"/>
          </p:cNvPicPr>
          <p:nvPr/>
        </p:nvPicPr>
        <p:blipFill>
          <a:blip r:embed="rId6"/>
          <a:stretch>
            <a:fillRect/>
          </a:stretch>
        </p:blipFill>
        <p:spPr>
          <a:xfrm>
            <a:off x="5297206" y="326165"/>
            <a:ext cx="3302688" cy="698068"/>
          </a:xfrm>
          <a:prstGeom prst="rect">
            <a:avLst/>
          </a:prstGeom>
        </p:spPr>
      </p:pic>
      <p:sp>
        <p:nvSpPr>
          <p:cNvPr id="9" name="TextBox 8"/>
          <p:cNvSpPr txBox="1"/>
          <p:nvPr/>
        </p:nvSpPr>
        <p:spPr>
          <a:xfrm>
            <a:off x="4773480" y="5997844"/>
            <a:ext cx="3425125" cy="707886"/>
          </a:xfrm>
          <a:prstGeom prst="rect">
            <a:avLst/>
          </a:prstGeom>
          <a:noFill/>
        </p:spPr>
        <p:txBody>
          <a:bodyPr wrap="square" rtlCol="0">
            <a:spAutoFit/>
          </a:bodyPr>
          <a:lstStyle/>
          <a:p>
            <a:r>
              <a:rPr lang="en-US" sz="4000" dirty="0">
                <a:solidFill>
                  <a:schemeClr val="bg1"/>
                </a:solidFill>
              </a:rPr>
              <a:t>Infancy </a:t>
            </a:r>
          </a:p>
        </p:txBody>
      </p:sp>
      <p:sp>
        <p:nvSpPr>
          <p:cNvPr id="10" name="TextBox 9"/>
          <p:cNvSpPr txBox="1"/>
          <p:nvPr/>
        </p:nvSpPr>
        <p:spPr>
          <a:xfrm>
            <a:off x="5438298" y="285351"/>
            <a:ext cx="3425125" cy="707886"/>
          </a:xfrm>
          <a:prstGeom prst="rect">
            <a:avLst/>
          </a:prstGeom>
          <a:noFill/>
        </p:spPr>
        <p:txBody>
          <a:bodyPr wrap="square" rtlCol="0">
            <a:spAutoFit/>
          </a:bodyPr>
          <a:lstStyle/>
          <a:p>
            <a:r>
              <a:rPr lang="en-US" sz="4000" dirty="0">
                <a:solidFill>
                  <a:schemeClr val="bg1"/>
                </a:solidFill>
              </a:rPr>
              <a:t>Healthy Adult</a:t>
            </a:r>
          </a:p>
        </p:txBody>
      </p:sp>
      <p:sp>
        <p:nvSpPr>
          <p:cNvPr id="11" name="TextBox 10"/>
          <p:cNvSpPr txBox="1"/>
          <p:nvPr/>
        </p:nvSpPr>
        <p:spPr>
          <a:xfrm>
            <a:off x="1769686" y="3461715"/>
            <a:ext cx="2747774" cy="369332"/>
          </a:xfrm>
          <a:prstGeom prst="rect">
            <a:avLst/>
          </a:prstGeom>
          <a:noFill/>
        </p:spPr>
        <p:txBody>
          <a:bodyPr wrap="square" rtlCol="0">
            <a:spAutoFit/>
          </a:bodyPr>
          <a:lstStyle/>
          <a:p>
            <a:r>
              <a:rPr lang="en-US" dirty="0"/>
              <a:t>Decrease Vocabulary</a:t>
            </a:r>
          </a:p>
        </p:txBody>
      </p:sp>
      <p:sp>
        <p:nvSpPr>
          <p:cNvPr id="12" name="TextBox 11"/>
          <p:cNvSpPr txBox="1"/>
          <p:nvPr/>
        </p:nvSpPr>
        <p:spPr>
          <a:xfrm>
            <a:off x="4526099" y="2493323"/>
            <a:ext cx="2843347" cy="369332"/>
          </a:xfrm>
          <a:prstGeom prst="rect">
            <a:avLst/>
          </a:prstGeom>
          <a:noFill/>
        </p:spPr>
        <p:txBody>
          <a:bodyPr wrap="square" rtlCol="0">
            <a:spAutoFit/>
          </a:bodyPr>
          <a:lstStyle/>
          <a:p>
            <a:r>
              <a:rPr lang="en-US" dirty="0"/>
              <a:t>Less Likely to Graduate</a:t>
            </a:r>
          </a:p>
        </p:txBody>
      </p:sp>
      <p:sp>
        <p:nvSpPr>
          <p:cNvPr id="13" name="TextBox 12"/>
          <p:cNvSpPr txBox="1"/>
          <p:nvPr/>
        </p:nvSpPr>
        <p:spPr>
          <a:xfrm>
            <a:off x="3143573" y="3010612"/>
            <a:ext cx="2847114" cy="369332"/>
          </a:xfrm>
          <a:prstGeom prst="rect">
            <a:avLst/>
          </a:prstGeom>
          <a:noFill/>
        </p:spPr>
        <p:txBody>
          <a:bodyPr wrap="square" rtlCol="0">
            <a:spAutoFit/>
          </a:bodyPr>
          <a:lstStyle/>
          <a:p>
            <a:r>
              <a:rPr lang="en-US" dirty="0"/>
              <a:t>Increase School Absence</a:t>
            </a:r>
          </a:p>
        </p:txBody>
      </p:sp>
      <p:sp>
        <p:nvSpPr>
          <p:cNvPr id="14" name="TextBox 13"/>
          <p:cNvSpPr txBox="1"/>
          <p:nvPr/>
        </p:nvSpPr>
        <p:spPr>
          <a:xfrm>
            <a:off x="155575" y="3876755"/>
            <a:ext cx="2871761" cy="646331"/>
          </a:xfrm>
          <a:prstGeom prst="rect">
            <a:avLst/>
          </a:prstGeom>
          <a:noFill/>
        </p:spPr>
        <p:txBody>
          <a:bodyPr wrap="square" rtlCol="0">
            <a:spAutoFit/>
          </a:bodyPr>
          <a:lstStyle/>
          <a:p>
            <a:r>
              <a:rPr lang="en-US" dirty="0"/>
              <a:t>Poor or Little Parent Child Interaction</a:t>
            </a:r>
          </a:p>
        </p:txBody>
      </p:sp>
      <p:sp>
        <p:nvSpPr>
          <p:cNvPr id="15" name="TextBox 14"/>
          <p:cNvSpPr txBox="1"/>
          <p:nvPr/>
        </p:nvSpPr>
        <p:spPr>
          <a:xfrm>
            <a:off x="6948550" y="1009929"/>
            <a:ext cx="2809778" cy="369332"/>
          </a:xfrm>
          <a:prstGeom prst="rect">
            <a:avLst/>
          </a:prstGeom>
          <a:noFill/>
        </p:spPr>
        <p:txBody>
          <a:bodyPr wrap="square" rtlCol="0">
            <a:spAutoFit/>
          </a:bodyPr>
          <a:lstStyle/>
          <a:p>
            <a:r>
              <a:rPr lang="en-US" dirty="0"/>
              <a:t>Poorer Health Outcomes</a:t>
            </a:r>
          </a:p>
        </p:txBody>
      </p:sp>
      <p:sp>
        <p:nvSpPr>
          <p:cNvPr id="16" name="TextBox 15"/>
          <p:cNvSpPr txBox="1"/>
          <p:nvPr/>
        </p:nvSpPr>
        <p:spPr>
          <a:xfrm>
            <a:off x="3202030" y="1944966"/>
            <a:ext cx="3910158" cy="369332"/>
          </a:xfrm>
          <a:prstGeom prst="rect">
            <a:avLst/>
          </a:prstGeom>
          <a:noFill/>
        </p:spPr>
        <p:txBody>
          <a:bodyPr wrap="square" rtlCol="0">
            <a:spAutoFit/>
          </a:bodyPr>
          <a:lstStyle/>
          <a:p>
            <a:r>
              <a:rPr lang="en-US" dirty="0"/>
              <a:t>Decrease in Adult Job Productivity</a:t>
            </a:r>
          </a:p>
        </p:txBody>
      </p:sp>
      <p:sp>
        <p:nvSpPr>
          <p:cNvPr id="17" name="TextBox 16"/>
          <p:cNvSpPr txBox="1"/>
          <p:nvPr/>
        </p:nvSpPr>
        <p:spPr>
          <a:xfrm>
            <a:off x="9795374" y="5355754"/>
            <a:ext cx="2805193" cy="369332"/>
          </a:xfrm>
          <a:prstGeom prst="rect">
            <a:avLst/>
          </a:prstGeom>
          <a:noFill/>
        </p:spPr>
        <p:txBody>
          <a:bodyPr wrap="square" rtlCol="0">
            <a:spAutoFit/>
          </a:bodyPr>
          <a:lstStyle/>
          <a:p>
            <a:r>
              <a:rPr lang="en-US" dirty="0"/>
              <a:t>Learn violent behavior</a:t>
            </a:r>
          </a:p>
        </p:txBody>
      </p:sp>
      <p:sp>
        <p:nvSpPr>
          <p:cNvPr id="18" name="TextBox 17"/>
          <p:cNvSpPr txBox="1"/>
          <p:nvPr/>
        </p:nvSpPr>
        <p:spPr>
          <a:xfrm>
            <a:off x="9122840" y="6070453"/>
            <a:ext cx="2681207" cy="369332"/>
          </a:xfrm>
          <a:prstGeom prst="rect">
            <a:avLst/>
          </a:prstGeom>
          <a:noFill/>
        </p:spPr>
        <p:txBody>
          <a:bodyPr wrap="square" rtlCol="0">
            <a:spAutoFit/>
          </a:bodyPr>
          <a:lstStyle/>
          <a:p>
            <a:r>
              <a:rPr lang="en-US" dirty="0"/>
              <a:t>Behavior Problems</a:t>
            </a:r>
          </a:p>
        </p:txBody>
      </p:sp>
      <p:sp>
        <p:nvSpPr>
          <p:cNvPr id="19" name="TextBox 18"/>
          <p:cNvSpPr txBox="1"/>
          <p:nvPr/>
        </p:nvSpPr>
        <p:spPr>
          <a:xfrm>
            <a:off x="10363200" y="4398696"/>
            <a:ext cx="1828800" cy="646331"/>
          </a:xfrm>
          <a:prstGeom prst="rect">
            <a:avLst/>
          </a:prstGeom>
          <a:noFill/>
        </p:spPr>
        <p:txBody>
          <a:bodyPr wrap="square" rtlCol="0">
            <a:spAutoFit/>
          </a:bodyPr>
          <a:lstStyle/>
          <a:p>
            <a:r>
              <a:rPr lang="en-US" dirty="0"/>
              <a:t>Decrease Mental Health</a:t>
            </a:r>
          </a:p>
        </p:txBody>
      </p:sp>
      <p:sp>
        <p:nvSpPr>
          <p:cNvPr id="20" name="TextBox 19"/>
          <p:cNvSpPr txBox="1"/>
          <p:nvPr/>
        </p:nvSpPr>
        <p:spPr>
          <a:xfrm>
            <a:off x="10037240" y="1955139"/>
            <a:ext cx="2321463" cy="646331"/>
          </a:xfrm>
          <a:prstGeom prst="rect">
            <a:avLst/>
          </a:prstGeom>
          <a:noFill/>
        </p:spPr>
        <p:txBody>
          <a:bodyPr wrap="square" rtlCol="0">
            <a:spAutoFit/>
          </a:bodyPr>
          <a:lstStyle/>
          <a:p>
            <a:r>
              <a:rPr lang="en-US" dirty="0"/>
              <a:t>Involvement in Criminal Activity</a:t>
            </a:r>
          </a:p>
        </p:txBody>
      </p:sp>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30597" y="2355075"/>
            <a:ext cx="3886345" cy="2997182"/>
          </a:xfrm>
          <a:prstGeom prst="rect">
            <a:avLst/>
          </a:prstGeom>
        </p:spPr>
      </p:pic>
    </p:spTree>
    <p:custDataLst>
      <p:tags r:id="rId1"/>
    </p:custDataLst>
    <p:extLst>
      <p:ext uri="{BB962C8B-B14F-4D97-AF65-F5344CB8AC3E}">
        <p14:creationId xmlns:p14="http://schemas.microsoft.com/office/powerpoint/2010/main" val="2328778812"/>
      </p:ext>
    </p:extLst>
  </p:cSld>
  <p:clrMapOvr>
    <a:masterClrMapping/>
  </p:clrMapOvr>
  <mc:AlternateContent xmlns:mc="http://schemas.openxmlformats.org/markup-compatibility/2006" xmlns:p14="http://schemas.microsoft.com/office/powerpoint/2010/main">
    <mc:Choice Requires="p14">
      <p:transition spd="med" p14:dur="700" advTm="35159">
        <p:fade/>
      </p:transition>
    </mc:Choice>
    <mc:Fallback xmlns="">
      <p:transition spd="med" advTm="3515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16"/>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84033" y="3052689"/>
            <a:ext cx="5707967" cy="3805311"/>
          </a:xfrm>
          <a:prstGeom prst="rect">
            <a:avLst/>
          </a:prstGeom>
        </p:spPr>
      </p:pic>
      <p:sp>
        <p:nvSpPr>
          <p:cNvPr id="6" name="TextBox 5"/>
          <p:cNvSpPr txBox="1"/>
          <p:nvPr/>
        </p:nvSpPr>
        <p:spPr>
          <a:xfrm>
            <a:off x="267286" y="168814"/>
            <a:ext cx="12098216" cy="938719"/>
          </a:xfrm>
          <a:prstGeom prst="rect">
            <a:avLst/>
          </a:prstGeom>
          <a:noFill/>
        </p:spPr>
        <p:txBody>
          <a:bodyPr wrap="square" rtlCol="0">
            <a:spAutoFit/>
          </a:bodyPr>
          <a:lstStyle/>
          <a:p>
            <a:r>
              <a:rPr lang="en-US" sz="5500" b="1" dirty="0" smtClean="0">
                <a:solidFill>
                  <a:srgbClr val="156EB9"/>
                </a:solidFill>
              </a:rPr>
              <a:t>Call 1-800-CHILDREN </a:t>
            </a:r>
            <a:r>
              <a:rPr lang="en-US" sz="3000" dirty="0" smtClean="0">
                <a:solidFill>
                  <a:srgbClr val="156EB9"/>
                </a:solidFill>
              </a:rPr>
              <a:t>(1-800-244-5373) Se Habla Español</a:t>
            </a:r>
            <a:endParaRPr lang="en-US" sz="3000" dirty="0">
              <a:solidFill>
                <a:srgbClr val="156EB9"/>
              </a:solidFill>
            </a:endParaRPr>
          </a:p>
        </p:txBody>
      </p:sp>
      <p:sp>
        <p:nvSpPr>
          <p:cNvPr id="7" name="Rectangle 6"/>
          <p:cNvSpPr/>
          <p:nvPr/>
        </p:nvSpPr>
        <p:spPr>
          <a:xfrm>
            <a:off x="267286" y="1693337"/>
            <a:ext cx="11099409" cy="4239622"/>
          </a:xfrm>
          <a:prstGeom prst="rect">
            <a:avLst/>
          </a:prstGeom>
        </p:spPr>
        <p:txBody>
          <a:bodyPr wrap="square" numCol="2">
            <a:spAutoFit/>
          </a:bodyPr>
          <a:lstStyle/>
          <a:p>
            <a:pPr>
              <a:spcAft>
                <a:spcPts val="300"/>
              </a:spcAft>
            </a:pPr>
            <a:r>
              <a:rPr lang="en-US" b="1" i="0" dirty="0" smtClean="0">
                <a:solidFill>
                  <a:schemeClr val="bg2">
                    <a:lumMod val="25000"/>
                  </a:schemeClr>
                </a:solidFill>
                <a:effectLst/>
                <a:latin typeface="Helvetica" panose="020B0604020202020204" pitchFamily="34" charset="0"/>
              </a:rPr>
              <a:t>The 1-800-CHILDREN Helpline Includes:</a:t>
            </a:r>
          </a:p>
          <a:p>
            <a:pPr marL="285750" indent="-285750">
              <a:spcAft>
                <a:spcPts val="300"/>
              </a:spcAft>
              <a:buFont typeface="Arial" panose="020B0604020202020204" pitchFamily="34" charset="0"/>
              <a:buChar char="•"/>
            </a:pPr>
            <a:r>
              <a:rPr lang="en-US" b="0" i="0" dirty="0" smtClean="0">
                <a:solidFill>
                  <a:schemeClr val="bg2">
                    <a:lumMod val="25000"/>
                  </a:schemeClr>
                </a:solidFill>
                <a:effectLst/>
                <a:latin typeface="Helvetica" panose="020B0604020202020204" pitchFamily="34" charset="0"/>
              </a:rPr>
              <a:t>Courts/ Criminal Justice/ Public Safety</a:t>
            </a:r>
          </a:p>
          <a:p>
            <a:pPr marL="285750" indent="-285750">
              <a:spcAft>
                <a:spcPts val="300"/>
              </a:spcAft>
              <a:buFont typeface="Arial" panose="020B0604020202020204" pitchFamily="34" charset="0"/>
              <a:buChar char="•"/>
            </a:pPr>
            <a:r>
              <a:rPr lang="en-US" b="0" i="0" dirty="0" smtClean="0">
                <a:solidFill>
                  <a:schemeClr val="bg2">
                    <a:lumMod val="25000"/>
                  </a:schemeClr>
                </a:solidFill>
                <a:effectLst/>
                <a:latin typeface="Helvetica" panose="020B0604020202020204" pitchFamily="34" charset="0"/>
              </a:rPr>
              <a:t>Education/ Employment</a:t>
            </a:r>
          </a:p>
          <a:p>
            <a:pPr marL="285750" indent="-285750">
              <a:spcAft>
                <a:spcPts val="300"/>
              </a:spcAft>
              <a:buFont typeface="Arial" panose="020B0604020202020204" pitchFamily="34" charset="0"/>
              <a:buChar char="•"/>
            </a:pPr>
            <a:r>
              <a:rPr lang="en-US" b="0" i="0" dirty="0" smtClean="0">
                <a:solidFill>
                  <a:schemeClr val="bg2">
                    <a:lumMod val="25000"/>
                  </a:schemeClr>
                </a:solidFill>
                <a:effectLst/>
                <a:latin typeface="Helvetica" panose="020B0604020202020204" pitchFamily="34" charset="0"/>
              </a:rPr>
              <a:t>Family and Community Resources</a:t>
            </a:r>
          </a:p>
          <a:p>
            <a:pPr marL="285750" indent="-285750">
              <a:spcAft>
                <a:spcPts val="300"/>
              </a:spcAft>
              <a:buFont typeface="Arial" panose="020B0604020202020204" pitchFamily="34" charset="0"/>
              <a:buChar char="•"/>
            </a:pPr>
            <a:r>
              <a:rPr lang="en-US" b="0" i="0" dirty="0" smtClean="0">
                <a:solidFill>
                  <a:schemeClr val="bg2">
                    <a:lumMod val="25000"/>
                  </a:schemeClr>
                </a:solidFill>
                <a:effectLst/>
                <a:latin typeface="Helvetica" panose="020B0604020202020204" pitchFamily="34" charset="0"/>
              </a:rPr>
              <a:t>Food/ Clothing/ Shelter</a:t>
            </a:r>
          </a:p>
          <a:p>
            <a:pPr marL="285750" indent="-285750">
              <a:spcAft>
                <a:spcPts val="300"/>
              </a:spcAft>
              <a:buFont typeface="Arial" panose="020B0604020202020204" pitchFamily="34" charset="0"/>
              <a:buChar char="•"/>
            </a:pPr>
            <a:r>
              <a:rPr lang="en-US" b="0" i="0" dirty="0" smtClean="0">
                <a:solidFill>
                  <a:schemeClr val="bg2">
                    <a:lumMod val="25000"/>
                  </a:schemeClr>
                </a:solidFill>
                <a:effectLst/>
                <a:latin typeface="Helvetica" panose="020B0604020202020204" pitchFamily="34" charset="0"/>
              </a:rPr>
              <a:t>Healthcare</a:t>
            </a:r>
          </a:p>
          <a:p>
            <a:pPr marL="285750" indent="-285750">
              <a:spcAft>
                <a:spcPts val="300"/>
              </a:spcAft>
              <a:buFont typeface="Arial" panose="020B0604020202020204" pitchFamily="34" charset="0"/>
              <a:buChar char="•"/>
            </a:pPr>
            <a:r>
              <a:rPr lang="en-US" b="0" i="0" dirty="0" smtClean="0">
                <a:solidFill>
                  <a:schemeClr val="bg2">
                    <a:lumMod val="25000"/>
                  </a:schemeClr>
                </a:solidFill>
                <a:effectLst/>
                <a:latin typeface="Helvetica" panose="020B0604020202020204" pitchFamily="34" charset="0"/>
              </a:rPr>
              <a:t>Abuse/ Domestic Violence</a:t>
            </a:r>
          </a:p>
          <a:p>
            <a:pPr>
              <a:buFont typeface="Arial" panose="020B0604020202020204" pitchFamily="34" charset="0"/>
              <a:buChar char="•"/>
            </a:pPr>
            <a:endParaRPr lang="en-US" b="0" i="0" dirty="0" smtClean="0">
              <a:solidFill>
                <a:schemeClr val="bg2">
                  <a:lumMod val="25000"/>
                </a:schemeClr>
              </a:solidFill>
              <a:effectLst/>
              <a:latin typeface="Helvetica" panose="020B0604020202020204" pitchFamily="34" charset="0"/>
            </a:endParaRPr>
          </a:p>
          <a:p>
            <a:pPr>
              <a:buFont typeface="Arial" panose="020B0604020202020204" pitchFamily="34" charset="0"/>
              <a:buChar char="•"/>
            </a:pPr>
            <a:endParaRPr lang="en-US" dirty="0">
              <a:solidFill>
                <a:schemeClr val="bg2">
                  <a:lumMod val="25000"/>
                </a:schemeClr>
              </a:solidFill>
              <a:latin typeface="Helvetica" panose="020B0604020202020204" pitchFamily="34" charset="0"/>
            </a:endParaRPr>
          </a:p>
          <a:p>
            <a:pPr>
              <a:buFont typeface="Arial" panose="020B0604020202020204" pitchFamily="34" charset="0"/>
              <a:buChar char="•"/>
            </a:pPr>
            <a:endParaRPr lang="en-US" b="0" i="0" dirty="0" smtClean="0">
              <a:solidFill>
                <a:schemeClr val="bg2">
                  <a:lumMod val="25000"/>
                </a:schemeClr>
              </a:solidFill>
              <a:effectLst/>
              <a:latin typeface="Helvetica" panose="020B0604020202020204" pitchFamily="34" charset="0"/>
            </a:endParaRPr>
          </a:p>
          <a:p>
            <a:pPr>
              <a:buFont typeface="Arial" panose="020B0604020202020204" pitchFamily="34" charset="0"/>
              <a:buChar char="•"/>
            </a:pPr>
            <a:endParaRPr lang="en-US" b="0" i="0" dirty="0" smtClean="0">
              <a:solidFill>
                <a:schemeClr val="bg2">
                  <a:lumMod val="25000"/>
                </a:schemeClr>
              </a:solidFill>
              <a:effectLst/>
              <a:latin typeface="Helvetica" panose="020B0604020202020204" pitchFamily="34" charset="0"/>
            </a:endParaRPr>
          </a:p>
          <a:p>
            <a:pPr>
              <a:buFont typeface="Arial" panose="020B0604020202020204" pitchFamily="34" charset="0"/>
              <a:buChar char="•"/>
            </a:pPr>
            <a:endParaRPr lang="en-US" dirty="0">
              <a:solidFill>
                <a:schemeClr val="bg2">
                  <a:lumMod val="25000"/>
                </a:schemeClr>
              </a:solidFill>
              <a:latin typeface="Helvetica" panose="020B0604020202020204" pitchFamily="34" charset="0"/>
            </a:endParaRPr>
          </a:p>
          <a:p>
            <a:pPr>
              <a:buFont typeface="Arial" panose="020B0604020202020204" pitchFamily="34" charset="0"/>
              <a:buChar char="•"/>
            </a:pPr>
            <a:endParaRPr lang="en-US" b="0" i="0" dirty="0" smtClean="0">
              <a:solidFill>
                <a:schemeClr val="bg2">
                  <a:lumMod val="25000"/>
                </a:schemeClr>
              </a:solidFill>
              <a:effectLst/>
              <a:latin typeface="Helvetica" panose="020B0604020202020204" pitchFamily="34" charset="0"/>
            </a:endParaRPr>
          </a:p>
          <a:p>
            <a:pPr>
              <a:buFont typeface="Arial" panose="020B0604020202020204" pitchFamily="34" charset="0"/>
              <a:buChar char="•"/>
            </a:pPr>
            <a:endParaRPr lang="en-US" b="0" i="0" dirty="0" smtClean="0">
              <a:solidFill>
                <a:schemeClr val="bg2">
                  <a:lumMod val="25000"/>
                </a:schemeClr>
              </a:solidFill>
              <a:effectLst/>
              <a:latin typeface="Helvetica" panose="020B0604020202020204" pitchFamily="34" charset="0"/>
            </a:endParaRPr>
          </a:p>
          <a:p>
            <a:pPr>
              <a:spcAft>
                <a:spcPts val="300"/>
              </a:spcAft>
            </a:pPr>
            <a:r>
              <a:rPr lang="en-US" b="1" i="0" dirty="0" smtClean="0">
                <a:solidFill>
                  <a:schemeClr val="bg2">
                    <a:lumMod val="25000"/>
                  </a:schemeClr>
                </a:solidFill>
                <a:effectLst/>
                <a:latin typeface="Helvetica" panose="020B0604020202020204" pitchFamily="34" charset="0"/>
              </a:rPr>
              <a:t>The 1-800-CHILDREN Helpline is For:</a:t>
            </a:r>
          </a:p>
          <a:p>
            <a:pPr marL="285750" indent="-285750">
              <a:spcAft>
                <a:spcPts val="300"/>
              </a:spcAft>
              <a:buFont typeface="Arial" panose="020B0604020202020204" pitchFamily="34" charset="0"/>
              <a:buChar char="•"/>
            </a:pPr>
            <a:r>
              <a:rPr lang="en-US" b="0" i="0" dirty="0" smtClean="0">
                <a:solidFill>
                  <a:schemeClr val="bg2">
                    <a:lumMod val="25000"/>
                  </a:schemeClr>
                </a:solidFill>
                <a:effectLst/>
                <a:latin typeface="Helvetica" panose="020B0604020202020204" pitchFamily="34" charset="0"/>
              </a:rPr>
              <a:t>Professionals that work with families</a:t>
            </a:r>
          </a:p>
          <a:p>
            <a:pPr marL="285750" indent="-285750">
              <a:spcAft>
                <a:spcPts val="300"/>
              </a:spcAft>
              <a:buFont typeface="Arial" panose="020B0604020202020204" pitchFamily="34" charset="0"/>
              <a:buChar char="•"/>
            </a:pPr>
            <a:r>
              <a:rPr lang="en-US" b="0" i="0" dirty="0" smtClean="0">
                <a:solidFill>
                  <a:schemeClr val="bg2">
                    <a:lumMod val="25000"/>
                  </a:schemeClr>
                </a:solidFill>
                <a:effectLst/>
                <a:latin typeface="Helvetica" panose="020B0604020202020204" pitchFamily="34" charset="0"/>
              </a:rPr>
              <a:t>Parents, Foster Parents, </a:t>
            </a:r>
          </a:p>
          <a:p>
            <a:pPr marL="285750" indent="-285750">
              <a:spcAft>
                <a:spcPts val="300"/>
              </a:spcAft>
              <a:buFont typeface="Arial" panose="020B0604020202020204" pitchFamily="34" charset="0"/>
              <a:buChar char="•"/>
            </a:pPr>
            <a:r>
              <a:rPr lang="en-US" b="0" i="0" dirty="0" smtClean="0">
                <a:solidFill>
                  <a:schemeClr val="bg2">
                    <a:lumMod val="25000"/>
                  </a:schemeClr>
                </a:solidFill>
                <a:effectLst/>
                <a:latin typeface="Helvetica" panose="020B0604020202020204" pitchFamily="34" charset="0"/>
              </a:rPr>
              <a:t>Grandparents, Kin, and/or Friends</a:t>
            </a:r>
          </a:p>
          <a:p>
            <a:pPr marL="285750" indent="-285750">
              <a:spcAft>
                <a:spcPts val="300"/>
              </a:spcAft>
              <a:buFont typeface="Arial" panose="020B0604020202020204" pitchFamily="34" charset="0"/>
              <a:buChar char="•"/>
            </a:pPr>
            <a:r>
              <a:rPr lang="en-US" b="0" i="0" dirty="0" smtClean="0">
                <a:solidFill>
                  <a:schemeClr val="bg2">
                    <a:lumMod val="25000"/>
                  </a:schemeClr>
                </a:solidFill>
                <a:effectLst/>
                <a:latin typeface="Helvetica" panose="020B0604020202020204" pitchFamily="34" charset="0"/>
              </a:rPr>
              <a:t>Crime Victims or Survivors of Abuse </a:t>
            </a:r>
          </a:p>
          <a:p>
            <a:pPr marL="285750" indent="-285750">
              <a:spcAft>
                <a:spcPts val="300"/>
              </a:spcAft>
              <a:buFont typeface="Arial" panose="020B0604020202020204" pitchFamily="34" charset="0"/>
              <a:buChar char="•"/>
            </a:pPr>
            <a:r>
              <a:rPr lang="en-US" b="0" i="0" dirty="0" smtClean="0">
                <a:solidFill>
                  <a:schemeClr val="bg2">
                    <a:lumMod val="25000"/>
                  </a:schemeClr>
                </a:solidFill>
                <a:effectLst/>
                <a:latin typeface="Helvetica" panose="020B0604020202020204" pitchFamily="34" charset="0"/>
              </a:rPr>
              <a:t>Faith Communities</a:t>
            </a:r>
            <a:endParaRPr lang="en-US" b="0" i="0" dirty="0">
              <a:solidFill>
                <a:schemeClr val="bg2">
                  <a:lumMod val="25000"/>
                </a:schemeClr>
              </a:solidFill>
              <a:effectLst/>
              <a:latin typeface="Helvetica" panose="020B0604020202020204" pitchFamily="34" charset="0"/>
            </a:endParaRPr>
          </a:p>
        </p:txBody>
      </p:sp>
      <p:sp>
        <p:nvSpPr>
          <p:cNvPr id="9" name="Rectangle 8"/>
          <p:cNvSpPr/>
          <p:nvPr/>
        </p:nvSpPr>
        <p:spPr>
          <a:xfrm>
            <a:off x="236805" y="1107533"/>
            <a:ext cx="9610579" cy="430887"/>
          </a:xfrm>
          <a:prstGeom prst="rect">
            <a:avLst/>
          </a:prstGeom>
        </p:spPr>
        <p:txBody>
          <a:bodyPr wrap="square">
            <a:spAutoFit/>
          </a:bodyPr>
          <a:lstStyle/>
          <a:p>
            <a:r>
              <a:rPr lang="en-US" sz="2200" dirty="0"/>
              <a:t>Connects </a:t>
            </a:r>
            <a:r>
              <a:rPr lang="en-US" sz="2200" dirty="0" smtClean="0"/>
              <a:t>Families </a:t>
            </a:r>
            <a:r>
              <a:rPr lang="en-US" sz="2200" dirty="0"/>
              <a:t>to Supportive Programs and Resources in your Community </a:t>
            </a:r>
          </a:p>
        </p:txBody>
      </p:sp>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006" y="6269719"/>
            <a:ext cx="1910749" cy="498087"/>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95611" y="4020371"/>
            <a:ext cx="1876028" cy="2021904"/>
          </a:xfrm>
          <a:prstGeom prst="rect">
            <a:avLst/>
          </a:prstGeom>
        </p:spPr>
      </p:pic>
      <p:sp>
        <p:nvSpPr>
          <p:cNvPr id="13" name="Rectangle 12"/>
          <p:cNvSpPr/>
          <p:nvPr/>
        </p:nvSpPr>
        <p:spPr>
          <a:xfrm>
            <a:off x="274319" y="4040637"/>
            <a:ext cx="5746653" cy="2200602"/>
          </a:xfrm>
          <a:prstGeom prst="rect">
            <a:avLst/>
          </a:prstGeom>
        </p:spPr>
        <p:txBody>
          <a:bodyPr wrap="square">
            <a:spAutoFit/>
          </a:bodyPr>
          <a:lstStyle/>
          <a:p>
            <a:pPr>
              <a:spcAft>
                <a:spcPts val="600"/>
              </a:spcAft>
            </a:pPr>
            <a:r>
              <a:rPr lang="en-US" sz="2200" b="1" dirty="0" smtClean="0"/>
              <a:t>New Online Resource Map</a:t>
            </a:r>
          </a:p>
          <a:p>
            <a:r>
              <a:rPr lang="en-US" sz="2200" dirty="0" smtClean="0">
                <a:solidFill>
                  <a:schemeClr val="bg2">
                    <a:lumMod val="25000"/>
                  </a:schemeClr>
                </a:solidFill>
              </a:rPr>
              <a:t>The 1-800-CHILDREN Helpline contains           over 3,000 resources that can also be found      on PCA Georgia Online Resource Map.</a:t>
            </a:r>
          </a:p>
          <a:p>
            <a:endParaRPr lang="en-US" sz="2200" dirty="0" smtClean="0"/>
          </a:p>
          <a:p>
            <a:r>
              <a:rPr lang="en-US" sz="2200" dirty="0" smtClean="0"/>
              <a:t>Go to: </a:t>
            </a:r>
            <a:r>
              <a:rPr lang="en-US" sz="2200" b="1" dirty="0" smtClean="0"/>
              <a:t>http://abuse.publichealth.gsu.edu/map/ </a:t>
            </a:r>
            <a:endParaRPr lang="en-US" sz="2200" b="1" dirty="0"/>
          </a:p>
        </p:txBody>
      </p:sp>
    </p:spTree>
    <p:extLst>
      <p:ext uri="{BB962C8B-B14F-4D97-AF65-F5344CB8AC3E}">
        <p14:creationId xmlns:p14="http://schemas.microsoft.com/office/powerpoint/2010/main" val="278544108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17.9"/>
</p:tagLst>
</file>

<file path=ppt/tags/tag2.xml><?xml version="1.0" encoding="utf-8"?>
<p:tagLst xmlns:a="http://schemas.openxmlformats.org/drawingml/2006/main" xmlns:r="http://schemas.openxmlformats.org/officeDocument/2006/relationships" xmlns:p="http://schemas.openxmlformats.org/presentationml/2006/main">
  <p:tag name="TIMING" val="|1.4|0.2|0.2|0.2|0.2|0.2|0.4|0.2|0.2|15.4|15.7"/>
</p:tagLst>
</file>

<file path=ppt/tags/tag3.xml><?xml version="1.0" encoding="utf-8"?>
<p:tagLst xmlns:a="http://schemas.openxmlformats.org/drawingml/2006/main" xmlns:r="http://schemas.openxmlformats.org/officeDocument/2006/relationships" xmlns:p="http://schemas.openxmlformats.org/presentationml/2006/main">
  <p:tag name="TIMING" val="|113.6|0.9"/>
</p:tagLst>
</file>

<file path=ppt/tags/tag4.xml><?xml version="1.0" encoding="utf-8"?>
<p:tagLst xmlns:a="http://schemas.openxmlformats.org/drawingml/2006/main" xmlns:r="http://schemas.openxmlformats.org/officeDocument/2006/relationships" xmlns:p="http://schemas.openxmlformats.org/presentationml/2006/main">
  <p:tag name="TIMING" val="|69.7"/>
</p:tagLst>
</file>

<file path=ppt/tags/tag5.xml><?xml version="1.0" encoding="utf-8"?>
<p:tagLst xmlns:a="http://schemas.openxmlformats.org/drawingml/2006/main" xmlns:r="http://schemas.openxmlformats.org/officeDocument/2006/relationships" xmlns:p="http://schemas.openxmlformats.org/presentationml/2006/main">
  <p:tag name="TIMING" val="|0.4|0.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628E9F82A134B4390F7333AA7C28476" ma:contentTypeVersion="5" ma:contentTypeDescription="Create a new document." ma:contentTypeScope="" ma:versionID="672894fc5b3aa74412ec5dae00ed16c8">
  <xsd:schema xmlns:xsd="http://www.w3.org/2001/XMLSchema" xmlns:xs="http://www.w3.org/2001/XMLSchema" xmlns:p="http://schemas.microsoft.com/office/2006/metadata/properties" xmlns:ns2="31209ba3-6f09-4a38-b239-78e35d7ebceb" xmlns:ns3="fc4ea587-85ac-4324-a79a-19a868127468" targetNamespace="http://schemas.microsoft.com/office/2006/metadata/properties" ma:root="true" ma:fieldsID="26f4f38a8488376a1e7fcca0a26bbfff" ns2:_="" ns3:_="">
    <xsd:import namespace="31209ba3-6f09-4a38-b239-78e35d7ebceb"/>
    <xsd:import namespace="fc4ea587-85ac-4324-a79a-19a86812746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1209ba3-6f09-4a38-b239-78e35d7ebce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c4ea587-85ac-4324-a79a-19a86812746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5CF2E02-FAFF-4DF3-A4C9-9F41EE384513}">
  <ds:schemaRefs>
    <ds:schemaRef ds:uri="http://schemas.microsoft.com/sharepoint/v3/contenttype/forms"/>
  </ds:schemaRefs>
</ds:datastoreItem>
</file>

<file path=customXml/itemProps2.xml><?xml version="1.0" encoding="utf-8"?>
<ds:datastoreItem xmlns:ds="http://schemas.openxmlformats.org/officeDocument/2006/customXml" ds:itemID="{51FC21EA-2FD6-4C68-9CCF-AE76406CD2E6}">
  <ds:schemaRefs>
    <ds:schemaRef ds:uri="http://schemas.microsoft.com/office/2006/documentManagement/types"/>
    <ds:schemaRef ds:uri="http://schemas.microsoft.com/office/2006/metadata/properties"/>
    <ds:schemaRef ds:uri="http://purl.org/dc/terms/"/>
    <ds:schemaRef ds:uri="http://www.w3.org/XML/1998/namespace"/>
    <ds:schemaRef ds:uri="http://schemas.openxmlformats.org/package/2006/metadata/core-properties"/>
    <ds:schemaRef ds:uri="http://purl.org/dc/dcmitype/"/>
    <ds:schemaRef ds:uri="31209ba3-6f09-4a38-b239-78e35d7ebceb"/>
    <ds:schemaRef ds:uri="http://purl.org/dc/elements/1.1/"/>
    <ds:schemaRef ds:uri="http://schemas.microsoft.com/office/infopath/2007/PartnerControls"/>
    <ds:schemaRef ds:uri="fc4ea587-85ac-4324-a79a-19a868127468"/>
  </ds:schemaRefs>
</ds:datastoreItem>
</file>

<file path=customXml/itemProps3.xml><?xml version="1.0" encoding="utf-8"?>
<ds:datastoreItem xmlns:ds="http://schemas.openxmlformats.org/officeDocument/2006/customXml" ds:itemID="{FA065EFE-BF7B-4FAF-92F1-672A989367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1209ba3-6f09-4a38-b239-78e35d7ebceb"/>
    <ds:schemaRef ds:uri="fc4ea587-85ac-4324-a79a-19a8681274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123067</TotalTime>
  <Words>9094</Words>
  <Application>Microsoft Office PowerPoint</Application>
  <PresentationFormat>Widescreen</PresentationFormat>
  <Paragraphs>992</Paragraphs>
  <Slides>64</Slides>
  <Notes>63</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64</vt:i4>
      </vt:variant>
    </vt:vector>
  </HeadingPairs>
  <TitlesOfParts>
    <vt:vector size="74" baseType="lpstr">
      <vt:lpstr>Adobe Heiti Std R</vt:lpstr>
      <vt:lpstr>Arial</vt:lpstr>
      <vt:lpstr>Calibri</vt:lpstr>
      <vt:lpstr>Calibri Light</vt:lpstr>
      <vt:lpstr>Gill Sans MT</vt:lpstr>
      <vt:lpstr>Helvetica</vt:lpstr>
      <vt:lpstr>Times New Roman</vt:lpstr>
      <vt:lpstr>Wingdings</vt:lpstr>
      <vt:lpstr>Office Theme</vt:lpstr>
      <vt:lpstr>1_Office Theme</vt:lpstr>
      <vt:lpstr>Please Sign-In by visiting the link below  </vt:lpstr>
      <vt:lpstr>PowerPoint Presentation</vt:lpstr>
      <vt:lpstr>Housekeeping</vt:lpstr>
      <vt:lpstr>Objectives</vt:lpstr>
      <vt:lpstr>Understanding a Mandated Reporter’s Role</vt:lpstr>
      <vt:lpstr>Prevention</vt:lpstr>
      <vt:lpstr>Why is Prevention so Important</vt:lpstr>
      <vt:lpstr>Effects of Child Maltreatment</vt:lpstr>
      <vt:lpstr>PowerPoint Presentation</vt:lpstr>
      <vt:lpstr>Abuse &amp; Neglect Nationally and in Georgia</vt:lpstr>
      <vt:lpstr>PowerPoint Presentation</vt:lpstr>
      <vt:lpstr>Abuse &amp; Neglect in Georgia</vt:lpstr>
      <vt:lpstr>Parental &amp; Family Factors</vt:lpstr>
      <vt:lpstr>Cost of Child Maltreatment</vt:lpstr>
      <vt:lpstr>Recognizing  Child Maltreatment</vt:lpstr>
      <vt:lpstr>How does Georgia define abuse?</vt:lpstr>
      <vt:lpstr>Physical Abuse-  Non-accidental physical injury of a child</vt:lpstr>
      <vt:lpstr>Identifying Physical Abuse</vt:lpstr>
      <vt:lpstr>Identifying Physical Abuse</vt:lpstr>
      <vt:lpstr>Prenatal Abuse </vt:lpstr>
      <vt:lpstr>PowerPoint Presentation</vt:lpstr>
      <vt:lpstr>Reporting Suspected Prenatal Abuse</vt:lpstr>
      <vt:lpstr>Plan of Safe Care</vt:lpstr>
      <vt:lpstr>Important Points to Remember</vt:lpstr>
      <vt:lpstr>Neglect</vt:lpstr>
      <vt:lpstr>Neglect</vt:lpstr>
      <vt:lpstr>The Science of Neglect</vt:lpstr>
      <vt:lpstr>Different Types of Neglect</vt:lpstr>
      <vt:lpstr>Neglect</vt:lpstr>
      <vt:lpstr>Emotional/ Psychological Abuse</vt:lpstr>
      <vt:lpstr>Emotional/ Psychological Abuse</vt:lpstr>
      <vt:lpstr>Sexual Abuse</vt:lpstr>
      <vt:lpstr>Sexual Abuse</vt:lpstr>
      <vt:lpstr>Sexual Abuse</vt:lpstr>
      <vt:lpstr>Types of disclosure</vt:lpstr>
      <vt:lpstr>When a Child Discloses Maltreatment</vt:lpstr>
      <vt:lpstr>Trauma Informed-Approach</vt:lpstr>
      <vt:lpstr>Mandated Reporting </vt:lpstr>
      <vt:lpstr>Mandated Reporting- Who is mandated to report?</vt:lpstr>
      <vt:lpstr>Your Role</vt:lpstr>
      <vt:lpstr>What are the rights of a mandated reporter?</vt:lpstr>
      <vt:lpstr>Report by calling 1-855-GACHILD (422-4453)</vt:lpstr>
      <vt:lpstr>Electronic Ways to Report</vt:lpstr>
      <vt:lpstr>Electronic Ways to Report</vt:lpstr>
      <vt:lpstr>When to call 911</vt:lpstr>
      <vt:lpstr>After the Report is Made </vt:lpstr>
      <vt:lpstr>How does DFCS Screen Calls and Assign Response Times?</vt:lpstr>
      <vt:lpstr>PowerPoint Presentation</vt:lpstr>
      <vt:lpstr>Screened In Calls</vt:lpstr>
      <vt:lpstr>Summary of Screening Calls</vt:lpstr>
      <vt:lpstr>Family Support </vt:lpstr>
      <vt:lpstr>Final Tips</vt:lpstr>
      <vt:lpstr>Recent Updates to Pertinent Sections of the O.C.G.A.</vt:lpstr>
      <vt:lpstr>Recent Update to Mandated Reporter Law</vt:lpstr>
      <vt:lpstr>Recent Updates/ Clarifications</vt:lpstr>
      <vt:lpstr>Recent Updates/ Clarifications</vt:lpstr>
      <vt:lpstr>Practice Scenarios</vt:lpstr>
      <vt:lpstr>Practice Scenario A</vt:lpstr>
      <vt:lpstr>Practice Scenario I</vt:lpstr>
      <vt:lpstr>Practice Scenario J</vt:lpstr>
      <vt:lpstr>Practice Scenario K</vt:lpstr>
      <vt:lpstr>PowerPoint Presentation</vt:lpstr>
      <vt:lpstr>Please fill out the training evaluation by visiting the link below  </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Jyll Walsh</dc:creator>
  <cp:lastModifiedBy>Naeshia McDowell</cp:lastModifiedBy>
  <cp:revision>384</cp:revision>
  <dcterms:created xsi:type="dcterms:W3CDTF">2015-03-19T13:52:38Z</dcterms:created>
  <dcterms:modified xsi:type="dcterms:W3CDTF">2019-01-07T16:11:01Z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0x010100A628E9F82A134B4390F7333AA7C28476</vt:lpwstr>
  </property>
</Properties>
</file>